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handoutMasterIdLst>
    <p:handoutMasterId r:id="rId126"/>
  </p:handoutMasterIdLst>
  <p:sldIdLst>
    <p:sldId id="256" r:id="rId2"/>
    <p:sldId id="395" r:id="rId3"/>
    <p:sldId id="419" r:id="rId4"/>
    <p:sldId id="420" r:id="rId5"/>
    <p:sldId id="396" r:id="rId6"/>
    <p:sldId id="397" r:id="rId7"/>
    <p:sldId id="258" r:id="rId8"/>
    <p:sldId id="259" r:id="rId9"/>
    <p:sldId id="399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30" r:id="rId65"/>
    <p:sldId id="331" r:id="rId66"/>
    <p:sldId id="332" r:id="rId67"/>
    <p:sldId id="333" r:id="rId68"/>
    <p:sldId id="334" r:id="rId69"/>
    <p:sldId id="398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6" r:id="rId118"/>
    <p:sldId id="387" r:id="rId119"/>
    <p:sldId id="389" r:id="rId120"/>
    <p:sldId id="390" r:id="rId121"/>
    <p:sldId id="391" r:id="rId122"/>
    <p:sldId id="392" r:id="rId123"/>
    <p:sldId id="394" r:id="rId124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6" autoAdjust="0"/>
    <p:restoredTop sz="86456" autoAdjust="0"/>
  </p:normalViewPr>
  <p:slideViewPr>
    <p:cSldViewPr snapToGrid="0" snapToObjects="1">
      <p:cViewPr varScale="1">
        <p:scale>
          <a:sx n="40" d="100"/>
          <a:sy n="40" d="100"/>
        </p:scale>
        <p:origin x="136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FF2F82-B809-9642-AB1B-62074FF2BF77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E73A72-2EFA-1A43-8B59-837BCFC1F9C8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166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3905D-BBCA-9A4D-B36D-E2BB26E87221}" type="datetimeFigureOut">
              <a:rPr lang="nl-NL" smtClean="0"/>
              <a:t>23-9-2014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C6E56-2499-0547-A70D-FD50AAB7E7C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26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pPr marL="215900" indent="0">
              <a:spcBef>
                <a:spcPts val="3500"/>
              </a:spcBef>
              <a:buSzPct val="171000"/>
              <a:buFont typeface="Helvetica" charset="0"/>
              <a:buNone/>
            </a:pPr>
            <a:endParaRPr lang="en-US" sz="1400" dirty="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86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314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20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787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581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beeld_geselectee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3373438"/>
            <a:ext cx="38385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8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90525"/>
            <a:ext cx="1420813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9"/>
          <p:cNvSpPr txBox="1">
            <a:spLocks noChangeArrowheads="1"/>
          </p:cNvSpPr>
          <p:nvPr userDrawn="1"/>
        </p:nvSpPr>
        <p:spPr bwMode="auto">
          <a:xfrm>
            <a:off x="542925" y="6057900"/>
            <a:ext cx="51958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nl-NL" sz="1200"/>
              <a:t>Hogeschool PXL – Elfde-Liniestraat 24 – B-3500 Hasselt</a:t>
            </a:r>
          </a:p>
          <a:p>
            <a:r>
              <a:rPr lang="nl-NL" sz="1200"/>
              <a:t>www.pxl.be - www.pxl.be/facebook</a:t>
            </a:r>
          </a:p>
          <a:p>
            <a:endParaRPr lang="nl-NL"/>
          </a:p>
        </p:txBody>
      </p:sp>
      <p:pic>
        <p:nvPicPr>
          <p:cNvPr id="7" name="Afbeelding 10" descr="dehogeschoolmethetnetwer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5543550"/>
            <a:ext cx="29749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198" y="1903517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42241" y="3876249"/>
            <a:ext cx="4807127" cy="1137302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58A61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nl-NL" dirty="0"/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6575" y="6399213"/>
            <a:ext cx="12652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D2E2-AFF1-7C46-9604-D31073454756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3232150" y="639921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D4FBA8-5E49-F945-B294-A924C4BEB4A8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44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BE" noProof="0" smtClean="0"/>
              <a:t>Sleep de afbeelding naar de tijdelijke aanduiding of klik op het pictogram als u een afbeelding wilt toevoegen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60B968-6900-BF4E-BD20-DEBCFA3CEF3E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B06C7B-9B0A-3D4F-B5F1-B3396F82FEF6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47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638993-B67F-3941-940A-3793FCF79502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1DFF-C52C-7244-8E8E-3022B887CAB8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8074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C148D8-3999-7048-8CB8-74D568969D6B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B31D2-7FE4-1E4D-A9E8-10E4E45F8A8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325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rgbClr val="58A618"/>
                </a:solidFill>
              </a:rPr>
              <a:t>5.3 websites &amp; e-commerce	 	  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5.4 SEO-SEA</a:t>
            </a:r>
          </a:p>
        </p:txBody>
      </p:sp>
    </p:spTree>
    <p:extLst>
      <p:ext uri="{BB962C8B-B14F-4D97-AF65-F5344CB8AC3E}">
        <p14:creationId xmlns:p14="http://schemas.microsoft.com/office/powerpoint/2010/main" val="3153304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7CE2AF-A71F-4645-B47D-58701996CC2C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02A6D-B45A-9941-869E-29CC4EED7763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29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beeldslog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0"/>
            <a:ext cx="541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9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7E79B2-4086-6C48-AD17-A87AF9FD2DC5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5E030E-2549-CD42-BBA6-4996C6DD3563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67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F6E365-633B-AE49-91BB-4E6EA4DD82DC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DCBB0-02E7-4D44-A841-013D2A57DF55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0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8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376E50-2731-FC49-B797-ED2E1129469D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9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0A4FF-3DDC-FC4D-8CD0-F95895E3716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16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4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A50FB5-F947-DA4B-AD19-267AA60B712A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5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81FA7-77B7-B14B-AF18-1D49EDCB128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E9A67-FCA7-8D45-8385-FE23D7E86760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4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6C92B-19F6-A14A-A4AD-A51CCDFB21DC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182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0FF98A-DFF3-1B40-A361-9CB0E6BE6150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CE01D7-5B3C-E542-A7EC-15EFEBE85538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23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Titelstijl van model bewerken</a:t>
            </a:r>
            <a:endParaRPr lang="nl-NL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325563" y="6356350"/>
            <a:ext cx="126523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6F50A3B-5CB0-9B4C-AFAF-B1292F6A364C}" type="datetimeFigureOut">
              <a:rPr lang="nl-NL"/>
              <a:pPr/>
              <a:t>23-9-2014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955869A-2F17-A74A-B6A5-5F9C767DD5F7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6681788"/>
            <a:ext cx="9144000" cy="180975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58A618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hereisthefold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seikai.or.jp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www.web_4_all.republika.pl/" TargetMode="Externa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jpeg"/><Relationship Id="rId7" Type="http://schemas.openxmlformats.org/officeDocument/2006/relationships/image" Target="../media/image12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1.pn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9.gif"/><Relationship Id="rId5" Type="http://schemas.openxmlformats.org/officeDocument/2006/relationships/image" Target="../media/image138.gif"/><Relationship Id="rId4" Type="http://schemas.openxmlformats.org/officeDocument/2006/relationships/image" Target="../media/image137.g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gif"/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3.gif"/><Relationship Id="rId4" Type="http://schemas.openxmlformats.org/officeDocument/2006/relationships/image" Target="../media/image142.gi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becommerce.b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hyperlink" Target="http://www.carrefour.be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foodsense.is/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apple.com/benl/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piusxcollege.be/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test-aankoop.be/" TargetMode="Externa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kimos.org/ajff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D4uiqejOL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www.etoys.com/home/index.jsp" TargetMode="Externa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ctrTitle"/>
          </p:nvPr>
        </p:nvSpPr>
        <p:spPr>
          <a:xfrm>
            <a:off x="531813" y="1903413"/>
            <a:ext cx="7772400" cy="1470025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Digitale marketing: websites</a:t>
            </a:r>
            <a:endParaRPr lang="nl-NL" dirty="0">
              <a:latin typeface="Calibri" charset="0"/>
            </a:endParaRPr>
          </a:p>
        </p:txBody>
      </p:sp>
      <p:sp>
        <p:nvSpPr>
          <p:cNvPr id="14339" name="Subtitel 2"/>
          <p:cNvSpPr>
            <a:spLocks noGrp="1"/>
          </p:cNvSpPr>
          <p:nvPr>
            <p:ph type="subTitle" idx="1"/>
          </p:nvPr>
        </p:nvSpPr>
        <p:spPr>
          <a:xfrm>
            <a:off x="542925" y="3876675"/>
            <a:ext cx="4806950" cy="1136650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Christof Jans</a:t>
            </a:r>
            <a:endParaRPr lang="nl-NL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AF569-89BA-E245-9E51-BC9E94BF697F}" type="slidenum">
              <a:rPr lang="en-US"/>
              <a:pPr/>
              <a:t>10</a:t>
            </a:fld>
            <a:endParaRPr lang="en-US"/>
          </a:p>
        </p:txBody>
      </p:sp>
      <p:sp>
        <p:nvSpPr>
          <p:cNvPr id="849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Doelstellingen</a:t>
            </a: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/>
              <a:t>Voorbeeld:</a:t>
            </a:r>
          </a:p>
          <a:p>
            <a:pPr marL="840105" lvl="2"/>
            <a:r>
              <a:rPr lang="en-US"/>
              <a:t>Alle nieuwe klanten moeten zich in twee klikken kunnen in- schrijven op de website. </a:t>
            </a:r>
          </a:p>
          <a:p>
            <a:pPr marL="840105" lvl="2"/>
            <a:r>
              <a:rPr lang="en-US"/>
              <a:t>80% van de ingeschreven klanten moet minstens één keer per kwartaal naar de site komen. </a:t>
            </a:r>
          </a:p>
          <a:p>
            <a:pPr marL="840105" lvl="2"/>
            <a:r>
              <a:rPr lang="en-US"/>
              <a:t>Elk bezoek aan de website moet het gevoel versterken tot een exclusieve groep te horen. </a:t>
            </a:r>
          </a:p>
        </p:txBody>
      </p:sp>
    </p:spTree>
    <p:extLst>
      <p:ext uri="{BB962C8B-B14F-4D97-AF65-F5344CB8AC3E}">
        <p14:creationId xmlns:p14="http://schemas.microsoft.com/office/powerpoint/2010/main" val="7569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08944" y="658597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4" y="1418377"/>
            <a:ext cx="5684698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plaats de CTA altijd boven “the </a:t>
            </a:r>
            <a:r>
              <a:rPr lang="nl-BE" sz="2600" b="1" dirty="0" err="1" smtClean="0">
                <a:latin typeface="Calibri" pitchFamily="34" charset="0"/>
                <a:cs typeface="Calibri" pitchFamily="34" charset="0"/>
              </a:rPr>
              <a:t>fold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”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t="8533" r="1100" b="14933"/>
          <a:stretch/>
        </p:blipFill>
        <p:spPr>
          <a:xfrm>
            <a:off x="265813" y="2292248"/>
            <a:ext cx="8709357" cy="37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0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08944" y="641345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4" y="1297613"/>
            <a:ext cx="4212372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combineer online &amp; offline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9672" t="19166" r="48929" b="39075"/>
          <a:stretch>
            <a:fillRect/>
          </a:stretch>
        </p:blipFill>
        <p:spPr bwMode="auto">
          <a:xfrm>
            <a:off x="1403648" y="1981041"/>
            <a:ext cx="662473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539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265814" y="649971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4" y="1409751"/>
            <a:ext cx="3948902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betrouwbaar overkomen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25333" t="9536" r="25667" b="6046"/>
          <a:stretch/>
        </p:blipFill>
        <p:spPr>
          <a:xfrm>
            <a:off x="3881887" y="1860929"/>
            <a:ext cx="4177935" cy="4298725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45424" y="2410567"/>
            <a:ext cx="2548198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Aiseikai</a:t>
            </a:r>
            <a:r>
              <a:rPr lang="nl-BE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Hospital</a:t>
            </a:r>
            <a:endParaRPr lang="nl-NL" sz="26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89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2583" t="9535" r="1167" b="7302"/>
          <a:stretch/>
        </p:blipFill>
        <p:spPr>
          <a:xfrm>
            <a:off x="1179520" y="2121721"/>
            <a:ext cx="6709410" cy="3863583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02606" y="701658"/>
            <a:ext cx="7091237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betrouwbaar overkomen …  </a:t>
            </a:r>
          </a:p>
          <a:p>
            <a:r>
              <a:rPr lang="nl-BE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Web4All = Pools bedrijf dat internetsites bouwt …</a:t>
            </a:r>
            <a:endParaRPr lang="nl-NL" sz="26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2922872"/>
            <a:ext cx="6223370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e-commerce : duidelijke “bestel nu” knop</a:t>
            </a:r>
            <a:endParaRPr lang="nl-BE" sz="2600" b="1" dirty="0" smtClean="0">
              <a:solidFill>
                <a:srgbClr val="FF0000"/>
              </a:solidFill>
              <a:cs typeface="Calibri" pitchFamily="34" charset="0"/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308944" y="641345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91091" y="3517142"/>
            <a:ext cx="7502310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duidelijke vermelding prijs naast deze bestelknop !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91091" y="4103066"/>
            <a:ext cx="455342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beschikbaarheid weergeven !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91090" y="4688990"/>
            <a:ext cx="8311314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mogelijkheid om ook telefonisch te bestellen indien</a:t>
            </a:r>
          </a:p>
          <a:p>
            <a:r>
              <a:rPr lang="nl-BE" sz="2600" b="1" dirty="0" smtClean="0">
                <a:cs typeface="Calibri" pitchFamily="34" charset="0"/>
              </a:rPr>
              <a:t>    consument niet graag kredietkaartgegevens online geeft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1091" y="5675391"/>
            <a:ext cx="548688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winkelmandje duidelijk weergeven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94338" y="1450914"/>
            <a:ext cx="7362721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2 belangrijkste redenen om niet online te kopen ?</a:t>
            </a:r>
            <a:endParaRPr lang="nl-BE" sz="2600" b="1" dirty="0" smtClean="0">
              <a:solidFill>
                <a:srgbClr val="FF0000"/>
              </a:solidFill>
              <a:cs typeface="Calibri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981230" y="1959302"/>
            <a:ext cx="3291478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betalen loopt fout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b="1" dirty="0"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levering loopt fout</a:t>
            </a:r>
          </a:p>
        </p:txBody>
      </p:sp>
    </p:spTree>
    <p:extLst>
      <p:ext uri="{BB962C8B-B14F-4D97-AF65-F5344CB8AC3E}">
        <p14:creationId xmlns:p14="http://schemas.microsoft.com/office/powerpoint/2010/main" val="374207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8574" t="8667" r="19700" b="24714"/>
          <a:stretch/>
        </p:blipFill>
        <p:spPr>
          <a:xfrm>
            <a:off x="87396" y="656026"/>
            <a:ext cx="8924525" cy="5418014"/>
          </a:xfrm>
          <a:prstGeom prst="rect">
            <a:avLst/>
          </a:prstGeom>
        </p:spPr>
      </p:pic>
      <p:sp>
        <p:nvSpPr>
          <p:cNvPr id="3" name="PIJL-RECHTS 2"/>
          <p:cNvSpPr/>
          <p:nvPr/>
        </p:nvSpPr>
        <p:spPr bwMode="auto">
          <a:xfrm rot="-420000">
            <a:off x="6064248" y="3731582"/>
            <a:ext cx="1000132" cy="357190"/>
          </a:xfrm>
          <a:prstGeom prst="rightArrow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" name="PIJL-RECHTS 3"/>
          <p:cNvSpPr/>
          <p:nvPr/>
        </p:nvSpPr>
        <p:spPr bwMode="auto">
          <a:xfrm rot="-420000">
            <a:off x="1938298" y="888021"/>
            <a:ext cx="1000132" cy="357190"/>
          </a:xfrm>
          <a:prstGeom prst="rightArrow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" name="PIJL-RECHTS 4"/>
          <p:cNvSpPr/>
          <p:nvPr/>
        </p:nvSpPr>
        <p:spPr bwMode="auto">
          <a:xfrm rot="-420000">
            <a:off x="1938296" y="5829621"/>
            <a:ext cx="1000132" cy="357190"/>
          </a:xfrm>
          <a:prstGeom prst="rightArrow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PIJL-RECHTS 5"/>
          <p:cNvSpPr/>
          <p:nvPr/>
        </p:nvSpPr>
        <p:spPr bwMode="auto">
          <a:xfrm rot="-420000">
            <a:off x="1938297" y="4400655"/>
            <a:ext cx="1000132" cy="357190"/>
          </a:xfrm>
          <a:prstGeom prst="rightArrow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" name="PIJL-RECHTS 6"/>
          <p:cNvSpPr/>
          <p:nvPr/>
        </p:nvSpPr>
        <p:spPr bwMode="auto">
          <a:xfrm rot="-420000">
            <a:off x="6015889" y="3289565"/>
            <a:ext cx="1000132" cy="357190"/>
          </a:xfrm>
          <a:prstGeom prst="rightArrow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6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321302"/>
            <a:ext cx="7875810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online kopen : geef aan consument een veilig gevoel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laat consument inloggen en toon dat inloggen</a:t>
            </a:r>
          </a:p>
          <a:p>
            <a:pPr lvl="1"/>
            <a:r>
              <a:rPr lang="nl-BE" sz="2600" b="1" dirty="0" smtClean="0">
                <a:cs typeface="Calibri" pitchFamily="34" charset="0"/>
              </a:rPr>
              <a:t>      zonder risico’s is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265814" y="649971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1041" t="18103" r="53125" b="38793"/>
          <a:stretch>
            <a:fillRect/>
          </a:stretch>
        </p:blipFill>
        <p:spPr bwMode="auto">
          <a:xfrm>
            <a:off x="1343667" y="2616764"/>
            <a:ext cx="6286544" cy="3571900"/>
          </a:xfrm>
          <a:prstGeom prst="rect">
            <a:avLst/>
          </a:prstGeom>
          <a:noFill/>
          <a:ln w="9525">
            <a:solidFill>
              <a:schemeClr val="tx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5" name="PIJL-RECHTS 4"/>
          <p:cNvSpPr/>
          <p:nvPr/>
        </p:nvSpPr>
        <p:spPr bwMode="auto">
          <a:xfrm>
            <a:off x="687005" y="5676304"/>
            <a:ext cx="1071570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278172"/>
            <a:ext cx="8424229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online kopen : geef aan consument een veilig gevoel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toon hoeveel stappen het koopproces heeft, waar hij</a:t>
            </a:r>
          </a:p>
          <a:p>
            <a:pPr lvl="1"/>
            <a:r>
              <a:rPr lang="nl-BE" sz="2600" b="1" dirty="0" smtClean="0">
                <a:cs typeface="Calibri" pitchFamily="34" charset="0"/>
              </a:rPr>
              <a:t>      momenteel zit en wat die stap inhoudt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308944" y="641345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9024" t="8667" r="17675" b="74666"/>
          <a:stretch/>
        </p:blipFill>
        <p:spPr>
          <a:xfrm>
            <a:off x="1034179" y="3479072"/>
            <a:ext cx="6712342" cy="994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18125" t="9066" r="19624" b="67734"/>
          <a:stretch/>
        </p:blipFill>
        <p:spPr>
          <a:xfrm>
            <a:off x="1034180" y="4617147"/>
            <a:ext cx="6462176" cy="1354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/>
          <a:srcRect l="20375" t="24133" r="20600" b="66400"/>
          <a:stretch/>
        </p:blipFill>
        <p:spPr>
          <a:xfrm>
            <a:off x="1034179" y="2743812"/>
            <a:ext cx="6712342" cy="605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al 6"/>
          <p:cNvSpPr/>
          <p:nvPr/>
        </p:nvSpPr>
        <p:spPr>
          <a:xfrm>
            <a:off x="2442117" y="2605165"/>
            <a:ext cx="5571823" cy="63351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/>
          <p:cNvSpPr/>
          <p:nvPr/>
        </p:nvSpPr>
        <p:spPr>
          <a:xfrm>
            <a:off x="888380" y="5529531"/>
            <a:ext cx="6789130" cy="641847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/>
          <p:cNvSpPr/>
          <p:nvPr/>
        </p:nvSpPr>
        <p:spPr>
          <a:xfrm>
            <a:off x="635619" y="3769737"/>
            <a:ext cx="7533596" cy="703462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56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060001"/>
            <a:ext cx="7875810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online kopen : geef aan consument een veilig gevoel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geef op het einde een overzicht van de bestelling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308944" y="624093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38849"/>
            <a:ext cx="8229600" cy="375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10902" y="5110976"/>
            <a:ext cx="1789428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err="1" smtClean="0">
                <a:solidFill>
                  <a:srgbClr val="FF0000"/>
                </a:solidFill>
              </a:rPr>
              <a:t>Shipping</a:t>
            </a:r>
            <a:endParaRPr lang="nl-BE" sz="16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562016" y="2900438"/>
            <a:ext cx="343600" cy="2210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7"/>
          <p:cNvSpPr txBox="1"/>
          <p:nvPr/>
        </p:nvSpPr>
        <p:spPr>
          <a:xfrm>
            <a:off x="2952730" y="5110976"/>
            <a:ext cx="1789428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smtClean="0">
                <a:solidFill>
                  <a:srgbClr val="FF0000"/>
                </a:solidFill>
              </a:rPr>
              <a:t>Betalen</a:t>
            </a:r>
            <a:endParaRPr lang="nl-BE" sz="16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8"/>
          <p:cNvCxnSpPr>
            <a:stCxn id="7" idx="0"/>
          </p:cNvCxnSpPr>
          <p:nvPr/>
        </p:nvCxnSpPr>
        <p:spPr>
          <a:xfrm flipH="1" flipV="1">
            <a:off x="3503844" y="2900438"/>
            <a:ext cx="343600" cy="2210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9"/>
          <p:cNvSpPr txBox="1"/>
          <p:nvPr/>
        </p:nvSpPr>
        <p:spPr>
          <a:xfrm>
            <a:off x="457200" y="5838343"/>
            <a:ext cx="1789428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smtClean="0">
                <a:solidFill>
                  <a:srgbClr val="FF0000"/>
                </a:solidFill>
              </a:rPr>
              <a:t>Product</a:t>
            </a:r>
            <a:endParaRPr lang="nl-BE" sz="16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10"/>
          <p:cNvCxnSpPr>
            <a:stCxn id="9" idx="1"/>
          </p:cNvCxnSpPr>
          <p:nvPr/>
        </p:nvCxnSpPr>
        <p:spPr>
          <a:xfrm flipV="1">
            <a:off x="457200" y="4391283"/>
            <a:ext cx="688019" cy="1616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3"/>
          <p:cNvCxnSpPr>
            <a:stCxn id="5" idx="0"/>
          </p:cNvCxnSpPr>
          <p:nvPr/>
        </p:nvCxnSpPr>
        <p:spPr>
          <a:xfrm flipV="1">
            <a:off x="1905616" y="3725458"/>
            <a:ext cx="2178112" cy="1385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6"/>
          <p:cNvSpPr txBox="1"/>
          <p:nvPr/>
        </p:nvSpPr>
        <p:spPr>
          <a:xfrm>
            <a:off x="4578823" y="5838343"/>
            <a:ext cx="1789428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 smtClean="0">
                <a:solidFill>
                  <a:srgbClr val="FF0000"/>
                </a:solidFill>
              </a:rPr>
              <a:t>Bedrag</a:t>
            </a:r>
            <a:endParaRPr lang="nl-BE" sz="16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7"/>
          <p:cNvCxnSpPr>
            <a:stCxn id="12" idx="0"/>
          </p:cNvCxnSpPr>
          <p:nvPr/>
        </p:nvCxnSpPr>
        <p:spPr>
          <a:xfrm flipV="1">
            <a:off x="5473537" y="3876379"/>
            <a:ext cx="1504312" cy="1961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301529"/>
            <a:ext cx="7875810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online kopen : geef aan consument een veilig gevoel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werk samen met veilige en bekende organisaties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265814" y="641345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4" name="Picture 6" descr="https://encrypted-tbn2.gstatic.com/images?q=tbn:ANd9GcRtXUwwyeoO6x7x3XEahNFvlAWka-XggwYfUqHIfnCbbNsas1Tj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232" y="4667787"/>
            <a:ext cx="1365897" cy="1365898"/>
          </a:xfrm>
          <a:prstGeom prst="rect">
            <a:avLst/>
          </a:prstGeom>
          <a:noFill/>
        </p:spPr>
      </p:pic>
      <p:pic>
        <p:nvPicPr>
          <p:cNvPr id="5" name="Picture 10" descr="https://encrypted-tbn1.gstatic.com/images?q=tbn:ANd9GcTW-3DLqjK3OqMb1G0V39VDm7fQcDxK8jB8voLHkt5oYkoEtAJHk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00103" y="4834605"/>
            <a:ext cx="1032260" cy="1032261"/>
          </a:xfrm>
          <a:prstGeom prst="rect">
            <a:avLst/>
          </a:prstGeom>
          <a:noFill/>
        </p:spPr>
      </p:pic>
      <p:pic>
        <p:nvPicPr>
          <p:cNvPr id="6" name="Picture 12" descr="https://encrypted-tbn3.gstatic.com/images?q=tbn:ANd9GcTf1OgYe8Ff-8Vyl_WeNgf88VUf6duLAORLC7ua-7IsVmNjmd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6939" y="4774459"/>
            <a:ext cx="1076193" cy="1076193"/>
          </a:xfrm>
          <a:prstGeom prst="rect">
            <a:avLst/>
          </a:prstGeom>
          <a:noFill/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17" y="2632256"/>
            <a:ext cx="2333333" cy="152381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39" y="2693881"/>
            <a:ext cx="1857375" cy="142875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67" y="2632256"/>
            <a:ext cx="1591612" cy="12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138F0-E84C-7E48-9AE8-2D2895B8B2F5}" type="slidenum">
              <a:rPr lang="en-US"/>
              <a:pPr/>
              <a:t>11</a:t>
            </a:fld>
            <a:endParaRPr lang="en-US"/>
          </a:p>
        </p:txBody>
      </p:sp>
      <p:sp>
        <p:nvSpPr>
          <p:cNvPr id="860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KPI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</a:t>
            </a: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/>
              <a:t>Voorbeeld</a:t>
            </a:r>
          </a:p>
          <a:p>
            <a:pPr marL="840105" lvl="2"/>
            <a:r>
              <a:rPr lang="en-US"/>
              <a:t>Aantal nieuwe inschrijvingen op de site in percentage van de nieuwe klanten. </a:t>
            </a:r>
          </a:p>
          <a:p>
            <a:pPr marL="840105" lvl="2"/>
            <a:r>
              <a:rPr lang="en-US"/>
              <a:t>Aantal klanten die minstens één keer per kwartaal langs de site komen als percentage van het totaal aantal ingeschrevenen. </a:t>
            </a:r>
          </a:p>
          <a:p>
            <a:pPr marL="840105" lvl="2"/>
            <a:r>
              <a:rPr lang="en-US"/>
              <a:t>Merktrouw van ingeschrevenen op de website tegenover niet ingeschrevenen (gemeten aan de hand van enquêtes). </a:t>
            </a:r>
          </a:p>
        </p:txBody>
      </p:sp>
    </p:spTree>
    <p:extLst>
      <p:ext uri="{BB962C8B-B14F-4D97-AF65-F5344CB8AC3E}">
        <p14:creationId xmlns:p14="http://schemas.microsoft.com/office/powerpoint/2010/main" val="413181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198017"/>
            <a:ext cx="7875810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online kopen : geef aan consument een veilig gevoel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chatmogelijkheid – mogelijkheid om te bellen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308944" y="632719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36875" t="29466" r="37775" b="25867"/>
          <a:stretch/>
        </p:blipFill>
        <p:spPr>
          <a:xfrm>
            <a:off x="1177847" y="2393803"/>
            <a:ext cx="3483081" cy="3452166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39669" t="36508" r="39877" b="40644"/>
          <a:stretch/>
        </p:blipFill>
        <p:spPr bwMode="auto">
          <a:xfrm>
            <a:off x="5041197" y="2104733"/>
            <a:ext cx="3138103" cy="219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/>
          <a:srcRect l="55625" t="23733" r="23825" b="55600"/>
          <a:stretch/>
        </p:blipFill>
        <p:spPr>
          <a:xfrm>
            <a:off x="5047481" y="4429209"/>
            <a:ext cx="3131820" cy="1771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531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301529"/>
            <a:ext cx="8348632" cy="24929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online kopen : geef aan consument een veilig gevoel :</a:t>
            </a:r>
          </a:p>
          <a:p>
            <a:pPr lvl="1"/>
            <a:r>
              <a:rPr lang="nl-BE" sz="2600" b="1" dirty="0" smtClean="0">
                <a:cs typeface="Calibri" pitchFamily="34" charset="0"/>
              </a:rPr>
              <a:t>	wettelijke verplichtingen 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l-BE" sz="2600" b="1" dirty="0">
              <a:cs typeface="Calibri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verkoopsvoorwaarden laten accepteren</a:t>
            </a:r>
          </a:p>
          <a:p>
            <a:pPr lvl="1"/>
            <a:r>
              <a:rPr lang="nl-BE" sz="2600" b="1" dirty="0" smtClean="0">
                <a:cs typeface="Calibri" pitchFamily="34" charset="0"/>
              </a:rPr>
              <a:t>      (niet in kleine lettertjes)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wet op verkoop op afstand : bedenktijd vermelden !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265814" y="641345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cxnSp>
        <p:nvCxnSpPr>
          <p:cNvPr id="4" name="Rechte verbindingslijn met pijl 3"/>
          <p:cNvCxnSpPr/>
          <p:nvPr/>
        </p:nvCxnSpPr>
        <p:spPr>
          <a:xfrm>
            <a:off x="2883238" y="2136643"/>
            <a:ext cx="0" cy="372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31550" t="48533" r="20075" b="32267"/>
          <a:stretch/>
        </p:blipFill>
        <p:spPr>
          <a:xfrm>
            <a:off x="249058" y="3998021"/>
            <a:ext cx="8593859" cy="1918629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8285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198017"/>
            <a:ext cx="8231484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online kopen : geef aan consument een veilig gevoel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bevestiging bestelling + mogelijkheid om bestelling </a:t>
            </a:r>
          </a:p>
          <a:p>
            <a:pPr lvl="1"/>
            <a:r>
              <a:rPr lang="nl-BE" sz="2600" b="1" dirty="0"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     op te volgen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308943" y="632719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20414" r="36490" b="15947"/>
          <a:stretch/>
        </p:blipFill>
        <p:spPr bwMode="auto">
          <a:xfrm>
            <a:off x="1276709" y="2524054"/>
            <a:ext cx="6661616" cy="36628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9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" t="15627" r="64326" b="20296"/>
          <a:stretch/>
        </p:blipFill>
        <p:spPr bwMode="auto">
          <a:xfrm>
            <a:off x="1987983" y="682725"/>
            <a:ext cx="5620515" cy="54915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8575" t="12934" r="21050" b="24534"/>
          <a:stretch/>
        </p:blipFill>
        <p:spPr>
          <a:xfrm>
            <a:off x="276045" y="592996"/>
            <a:ext cx="4506080" cy="262528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68" y="2465035"/>
            <a:ext cx="6424928" cy="3739097"/>
          </a:xfrm>
          <a:prstGeom prst="rect">
            <a:avLst/>
          </a:prstGeom>
        </p:spPr>
      </p:pic>
      <p:sp>
        <p:nvSpPr>
          <p:cNvPr id="4" name="Ovaal 3"/>
          <p:cNvSpPr/>
          <p:nvPr/>
        </p:nvSpPr>
        <p:spPr>
          <a:xfrm>
            <a:off x="2717952" y="432156"/>
            <a:ext cx="669073" cy="6467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15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353285"/>
            <a:ext cx="7896008" cy="20928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levering : laat keuze uit verschillende mogelijkheden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solidFill>
                  <a:srgbClr val="FF0000"/>
                </a:solidFill>
                <a:cs typeface="Calibri" pitchFamily="34" charset="0"/>
              </a:rPr>
              <a:t>snelheid</a:t>
            </a:r>
            <a:r>
              <a:rPr lang="nl-BE" sz="2600" b="1" dirty="0" smtClean="0">
                <a:cs typeface="Calibri" pitchFamily="34" charset="0"/>
              </a:rPr>
              <a:t> = cruciaal 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aan huis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>
                <a:cs typeface="Calibri" pitchFamily="34" charset="0"/>
              </a:rPr>
              <a:t>a</a:t>
            </a:r>
            <a:r>
              <a:rPr lang="nl-BE" sz="2600" b="1" dirty="0" smtClean="0">
                <a:cs typeface="Calibri" pitchFamily="34" charset="0"/>
              </a:rPr>
              <a:t>lternatief adres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>
                <a:cs typeface="Calibri" pitchFamily="34" charset="0"/>
              </a:rPr>
              <a:t>a</a:t>
            </a:r>
            <a:r>
              <a:rPr lang="nl-BE" sz="2600" b="1" dirty="0" smtClean="0">
                <a:cs typeface="Calibri" pitchFamily="34" charset="0"/>
              </a:rPr>
              <a:t>fhaalpunt (</a:t>
            </a:r>
            <a:r>
              <a:rPr lang="nl-BE" sz="2600" b="1" dirty="0" err="1" smtClean="0">
                <a:cs typeface="Calibri" pitchFamily="34" charset="0"/>
              </a:rPr>
              <a:t>bvb</a:t>
            </a:r>
            <a:r>
              <a:rPr lang="nl-BE" sz="2600" b="1" dirty="0" smtClean="0">
                <a:cs typeface="Calibri" pitchFamily="34" charset="0"/>
              </a:rPr>
              <a:t> </a:t>
            </a:r>
            <a:r>
              <a:rPr lang="nl-BE" sz="2600" b="1" dirty="0" err="1" smtClean="0">
                <a:cs typeface="Calibri" pitchFamily="34" charset="0"/>
              </a:rPr>
              <a:t>Kiala</a:t>
            </a:r>
            <a:r>
              <a:rPr lang="nl-BE" sz="2600" b="1" dirty="0" smtClean="0">
                <a:cs typeface="Calibri" pitchFamily="34" charset="0"/>
              </a:rPr>
              <a:t>)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265814" y="693101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65814" y="3617551"/>
            <a:ext cx="5813579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retours : maak het eenvoudig en </a:t>
            </a:r>
            <a:r>
              <a:rPr lang="nl-BE" sz="2600" b="1" dirty="0" smtClean="0">
                <a:solidFill>
                  <a:srgbClr val="FF0000"/>
                </a:solidFill>
                <a:cs typeface="Calibri" pitchFamily="34" charset="0"/>
              </a:rPr>
              <a:t>gratis</a:t>
            </a:r>
            <a:endParaRPr lang="nl-BE" sz="2600" b="1" dirty="0" smtClean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301529"/>
            <a:ext cx="5676234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gebruik van banners en pop ups e.d.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niet overdrijven!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265814" y="641345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18" name="Picture 5" descr="iglo today banner"/>
          <p:cNvPicPr>
            <a:picLocks noChangeAspect="1" noChangeArrowheads="1"/>
          </p:cNvPicPr>
          <p:nvPr/>
        </p:nvPicPr>
        <p:blipFill>
          <a:blip r:embed="rId4" cstate="print"/>
          <a:srcRect l="1965" t="6425"/>
          <a:stretch>
            <a:fillRect/>
          </a:stretch>
        </p:blipFill>
        <p:spPr bwMode="auto">
          <a:xfrm>
            <a:off x="1048948" y="3189016"/>
            <a:ext cx="6292131" cy="83754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/>
          <a:srcRect l="4271" t="40419" r="4527" b="19940"/>
          <a:stretch>
            <a:fillRect/>
          </a:stretch>
        </p:blipFill>
        <p:spPr bwMode="auto">
          <a:xfrm>
            <a:off x="1048948" y="2269378"/>
            <a:ext cx="6292131" cy="719968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6" cstate="print"/>
          <a:srcRect l="4445" t="38971" r="5130" b="19942"/>
          <a:stretch>
            <a:fillRect/>
          </a:stretch>
        </p:blipFill>
        <p:spPr bwMode="auto">
          <a:xfrm>
            <a:off x="1048948" y="4231300"/>
            <a:ext cx="6292131" cy="718648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7" cstate="print"/>
          <a:srcRect l="4445" t="38971" r="4515" b="19696"/>
          <a:stretch>
            <a:fillRect/>
          </a:stretch>
        </p:blipFill>
        <p:spPr bwMode="auto">
          <a:xfrm>
            <a:off x="1048948" y="5148108"/>
            <a:ext cx="6292131" cy="779416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183349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206643"/>
            <a:ext cx="675165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IAB : internationale standaarden voor display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308944" y="632719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4" name="Picture 6" descr="http://www.iab.net/media/image/160x600_ua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0" y="2161629"/>
            <a:ext cx="1075428" cy="4032855"/>
          </a:xfrm>
          <a:prstGeom prst="rect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ex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562017" y="2234044"/>
            <a:ext cx="2664295" cy="371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nl-BE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160 x 600 (Wide Skyscraper)</a:t>
            </a:r>
          </a:p>
        </p:txBody>
      </p:sp>
      <p:pic>
        <p:nvPicPr>
          <p:cNvPr id="6" name="Picture 8" descr="http://www.iab.net/media/image/728x90_u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70" y="5447103"/>
            <a:ext cx="5919043" cy="73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07670" y="5075627"/>
            <a:ext cx="2460854" cy="371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nl-BE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728 x 90 (Leaderboard)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95396" y="4450741"/>
            <a:ext cx="2747963" cy="3714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2" charset="2"/>
              <a:buChar char="F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 typeface="Monotype Sorts" pitchFamily="2" charset="2"/>
              <a:buNone/>
            </a:pPr>
            <a:r>
              <a:rPr lang="nl-BE" sz="1600" b="1" dirty="0" smtClean="0">
                <a:effectLst/>
                <a:latin typeface="Calibri" pitchFamily="34" charset="0"/>
                <a:cs typeface="Calibri" pitchFamily="34" charset="0"/>
              </a:rPr>
              <a:t>300 x 250 (Medium </a:t>
            </a:r>
            <a:r>
              <a:rPr lang="nl-BE" sz="1600" b="1" dirty="0" err="1" smtClean="0">
                <a:effectLst/>
                <a:latin typeface="Calibri" pitchFamily="34" charset="0"/>
                <a:cs typeface="Calibri" pitchFamily="34" charset="0"/>
              </a:rPr>
              <a:t>Rectangle</a:t>
            </a:r>
            <a:r>
              <a:rPr lang="nl-BE" sz="1600" b="1" dirty="0" smtClean="0">
                <a:effectLst/>
                <a:latin typeface="Calibri" pitchFamily="34" charset="0"/>
                <a:cs typeface="Calibri" pitchFamily="34" charset="0"/>
              </a:rPr>
              <a:t>)</a:t>
            </a:r>
          </a:p>
        </p:txBody>
      </p:sp>
      <p:pic>
        <p:nvPicPr>
          <p:cNvPr id="9" name="Picture 2" descr="http://www.iab.net/media/image/300x250_uap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6" y="2930934"/>
            <a:ext cx="1820306" cy="151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iab.net/media/image/180x150_uap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927" y="2643116"/>
            <a:ext cx="1106945" cy="9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159888" y="3576859"/>
            <a:ext cx="2170881" cy="371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nl-BE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180 x 150 (Rectangle)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191524" y="1690226"/>
            <a:ext cx="2747963" cy="687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nl-BE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Max weight: 40k</a:t>
            </a:r>
          </a:p>
          <a:p>
            <a:pPr>
              <a:spcBef>
                <a:spcPts val="0"/>
              </a:spcBef>
            </a:pPr>
            <a:r>
              <a:rPr lang="nl-BE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Max animation: 15 sec</a:t>
            </a:r>
          </a:p>
        </p:txBody>
      </p:sp>
    </p:spTree>
    <p:extLst>
      <p:ext uri="{BB962C8B-B14F-4D97-AF65-F5344CB8AC3E}">
        <p14:creationId xmlns:p14="http://schemas.microsoft.com/office/powerpoint/2010/main" val="180243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build="p"/>
      <p:bldP spid="11" grpId="0"/>
      <p:bldP spid="1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904157" y="1083886"/>
            <a:ext cx="2027883" cy="371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nl-BE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300 x 600 (Half page)</a:t>
            </a:r>
          </a:p>
        </p:txBody>
      </p:sp>
      <p:pic>
        <p:nvPicPr>
          <p:cNvPr id="3" name="Picture 4" descr="http://www.iab.net/media/image/300x60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" b="7110"/>
          <a:stretch/>
        </p:blipFill>
        <p:spPr bwMode="auto">
          <a:xfrm>
            <a:off x="539552" y="834814"/>
            <a:ext cx="2406422" cy="4096870"/>
          </a:xfrm>
          <a:prstGeom prst="rect">
            <a:avLst/>
          </a:prstGeom>
          <a:solidFill>
            <a:schemeClr val="accent3"/>
          </a:solidFill>
          <a:ln>
            <a:solidFill>
              <a:schemeClr val="bg2"/>
            </a:solidFill>
          </a:ln>
          <a:extLst/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955506" y="2066193"/>
            <a:ext cx="2747963" cy="3714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Monotype Sorts" pitchFamily="2" charset="2"/>
              <a:buChar char="F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 typeface="Monotype Sorts" pitchFamily="2" charset="2"/>
              <a:buNone/>
            </a:pPr>
            <a:r>
              <a:rPr lang="nl-BE" sz="1600" b="1" dirty="0" smtClean="0">
                <a:effectLst/>
                <a:latin typeface="Calibri" pitchFamily="34" charset="0"/>
                <a:cs typeface="Calibri" pitchFamily="34" charset="0"/>
              </a:rPr>
              <a:t>88 x 31 (Micro Bar)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16993" y="2436082"/>
            <a:ext cx="2638425" cy="371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nl-BE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120 x 60 (Button 2)</a:t>
            </a:r>
          </a:p>
        </p:txBody>
      </p:sp>
      <p:pic>
        <p:nvPicPr>
          <p:cNvPr id="6" name="Picture 6" descr="http://www.iab.net/media/image/120x6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55" y="1809018"/>
            <a:ext cx="1143000" cy="571501"/>
          </a:xfrm>
          <a:prstGeom prst="rect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extLst/>
        </p:spPr>
      </p:pic>
      <p:pic>
        <p:nvPicPr>
          <p:cNvPr id="7" name="Picture 8" descr="http://www.iab.net/media/image/88x3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1770918"/>
            <a:ext cx="838200" cy="295275"/>
          </a:xfrm>
          <a:prstGeom prst="rect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ex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913362" y="4564570"/>
            <a:ext cx="2747963" cy="371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3366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nl-BE" sz="16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970 x 90 (Super Leaderboard)</a:t>
            </a:r>
          </a:p>
        </p:txBody>
      </p:sp>
      <p:pic>
        <p:nvPicPr>
          <p:cNvPr id="9" name="Picture 2" descr="http://www.iab.net/media/image/970x90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" r="2783"/>
          <a:stretch/>
        </p:blipFill>
        <p:spPr bwMode="auto">
          <a:xfrm>
            <a:off x="304800" y="5083286"/>
            <a:ext cx="8543365" cy="835157"/>
          </a:xfrm>
          <a:prstGeom prst="rect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2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9157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310155"/>
            <a:ext cx="6163354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testen – testen – testen ! (bv A/B </a:t>
            </a:r>
            <a:r>
              <a:rPr lang="nl-BE" sz="2600" b="1" dirty="0" err="1" smtClean="0">
                <a:cs typeface="Calibri" pitchFamily="34" charset="0"/>
              </a:rPr>
              <a:t>testing</a:t>
            </a:r>
            <a:r>
              <a:rPr lang="nl-BE" sz="2600" b="1" dirty="0" smtClean="0">
                <a:cs typeface="Calibri" pitchFamily="34" charset="0"/>
              </a:rPr>
              <a:t>)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265814" y="649971"/>
            <a:ext cx="8442251" cy="467832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  <a:gs pos="98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rgbClr val="FF0000"/>
                </a:solidFill>
              </a:rPr>
              <a:t>meten = weten</a:t>
            </a:r>
            <a:endParaRPr lang="nl-BE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9700" t="29246" r="16301" b="34755"/>
          <a:stretch>
            <a:fillRect/>
          </a:stretch>
        </p:blipFill>
        <p:spPr bwMode="auto">
          <a:xfrm>
            <a:off x="86599" y="2059349"/>
            <a:ext cx="8863158" cy="36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JL-OMHOOG 4"/>
          <p:cNvSpPr/>
          <p:nvPr/>
        </p:nvSpPr>
        <p:spPr bwMode="auto">
          <a:xfrm>
            <a:off x="7812360" y="5763115"/>
            <a:ext cx="360040" cy="432048"/>
          </a:xfrm>
          <a:prstGeom prst="up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4724401" y="5854013"/>
            <a:ext cx="30879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/>
            <a:r>
              <a:rPr lang="nl-NL" sz="18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GB" sz="1800" b="1" kern="0" dirty="0" smtClean="0">
                <a:solidFill>
                  <a:srgbClr val="FF0000"/>
                </a:solidFill>
                <a:latin typeface="Calibri" pitchFamily="34" charset="0"/>
              </a:rPr>
              <a:t>17% </a:t>
            </a:r>
            <a:r>
              <a:rPr lang="en-GB" sz="1800" b="1" kern="0" dirty="0" err="1" smtClean="0">
                <a:solidFill>
                  <a:srgbClr val="FF0000"/>
                </a:solidFill>
                <a:latin typeface="Calibri" pitchFamily="34" charset="0"/>
              </a:rPr>
              <a:t>meer</a:t>
            </a:r>
            <a:r>
              <a:rPr lang="en-GB" sz="1800" b="1" kern="0" dirty="0" smtClean="0">
                <a:solidFill>
                  <a:srgbClr val="FF0000"/>
                </a:solidFill>
                <a:latin typeface="Calibri" pitchFamily="34" charset="0"/>
              </a:rPr>
              <a:t> CTR (less is better)</a:t>
            </a:r>
            <a:endParaRPr lang="nl-NL" sz="18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08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D2B01A-A584-6947-A997-EB2E9BD1C5E9}" type="slidenum">
              <a:rPr lang="en-US"/>
              <a:pPr/>
              <a:t>12</a:t>
            </a:fld>
            <a:endParaRPr lang="en-US"/>
          </a:p>
        </p:txBody>
      </p:sp>
      <p:sp>
        <p:nvSpPr>
          <p:cNvPr id="870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Design</a:t>
            </a: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778919" y="2105025"/>
            <a:ext cx="5607844" cy="3095625"/>
          </a:xfrm>
          <a:ln/>
        </p:spPr>
        <p:txBody>
          <a:bodyPr lIns="216027" tIns="216027" rIns="216027" bIns="216027"/>
          <a:lstStyle/>
          <a:p>
            <a:r>
              <a:rPr lang="en-US" sz="3000" i="1">
                <a:solidFill>
                  <a:srgbClr val="DC9A2F"/>
                </a:solidFill>
                <a:latin typeface="Times" charset="0"/>
                <a:cs typeface="Times" charset="0"/>
                <a:sym typeface="Times" charset="0"/>
              </a:rPr>
              <a:t>Design is not just what it looks like and feels like. Design is how it works.</a:t>
            </a:r>
            <a:endParaRPr lang="en-US" sz="3000">
              <a:solidFill>
                <a:srgbClr val="975500"/>
              </a:solidFill>
            </a:endParaRPr>
          </a:p>
          <a:p>
            <a:r>
              <a:rPr lang="en-US" sz="1500">
                <a:latin typeface="Helsinki Light" charset="0"/>
                <a:cs typeface="Helsinki Light" charset="0"/>
                <a:sym typeface="Helsinki Light" charset="0"/>
              </a:rPr>
              <a:t>Steve Jobs</a:t>
            </a:r>
            <a:endParaRPr lang="en-US" sz="1500">
              <a:latin typeface="Helsinki Light" charset="0"/>
              <a:sym typeface="Helsinki Light" charset="0"/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66900"/>
            <a:ext cx="21431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9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111757"/>
            <a:ext cx="6163354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testen – testen – testen ! (bv A/B </a:t>
            </a:r>
            <a:r>
              <a:rPr lang="nl-BE" sz="2600" b="1" dirty="0" err="1" smtClean="0">
                <a:cs typeface="Calibri" pitchFamily="34" charset="0"/>
              </a:rPr>
              <a:t>testing</a:t>
            </a:r>
            <a:r>
              <a:rPr lang="nl-BE" sz="2600" b="1" dirty="0" smtClean="0">
                <a:cs typeface="Calibri" pitchFamily="34" charset="0"/>
              </a:rPr>
              <a:t>)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308944" y="624093"/>
            <a:ext cx="8442251" cy="467832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  <a:gs pos="98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rgbClr val="FF0000"/>
                </a:solidFill>
              </a:rPr>
              <a:t>meten = weten</a:t>
            </a:r>
            <a:endParaRPr lang="nl-BE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30821" t="20606" r="15629" b="29715"/>
          <a:stretch>
            <a:fillRect/>
          </a:stretch>
        </p:blipFill>
        <p:spPr bwMode="auto">
          <a:xfrm>
            <a:off x="467544" y="1597449"/>
            <a:ext cx="794801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JL-OMHOOG 4"/>
          <p:cNvSpPr/>
          <p:nvPr/>
        </p:nvSpPr>
        <p:spPr bwMode="auto">
          <a:xfrm flipV="1">
            <a:off x="5004048" y="2677569"/>
            <a:ext cx="360040" cy="432048"/>
          </a:xfrm>
          <a:prstGeom prst="up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436097" y="2668277"/>
            <a:ext cx="25202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/>
            <a:r>
              <a:rPr lang="nl-NL" sz="18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GB" sz="1800" b="1" kern="0" dirty="0" smtClean="0">
                <a:solidFill>
                  <a:srgbClr val="FF0000"/>
                </a:solidFill>
                <a:latin typeface="Calibri" pitchFamily="34" charset="0"/>
              </a:rPr>
              <a:t>+128% CTR (</a:t>
            </a:r>
            <a:r>
              <a:rPr lang="en-GB" sz="1800" b="1" kern="0" dirty="0" err="1" smtClean="0">
                <a:solidFill>
                  <a:srgbClr val="FF0000"/>
                </a:solidFill>
                <a:latin typeface="Calibri" pitchFamily="34" charset="0"/>
              </a:rPr>
              <a:t>toont</a:t>
            </a:r>
            <a:r>
              <a:rPr lang="en-GB" sz="1800" b="1" kern="0" dirty="0" smtClean="0">
                <a:solidFill>
                  <a:srgbClr val="FF0000"/>
                </a:solidFill>
                <a:latin typeface="Calibri" pitchFamily="34" charset="0"/>
              </a:rPr>
              <a:t> USP)</a:t>
            </a:r>
            <a:endParaRPr lang="nl-NL" sz="18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6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189391"/>
            <a:ext cx="6163354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testen – testen – testen ! (bv A/B </a:t>
            </a:r>
            <a:r>
              <a:rPr lang="nl-BE" sz="2600" b="1" dirty="0" err="1" smtClean="0">
                <a:cs typeface="Calibri" pitchFamily="34" charset="0"/>
              </a:rPr>
              <a:t>testing</a:t>
            </a:r>
            <a:r>
              <a:rPr lang="nl-BE" sz="2600" b="1" dirty="0" smtClean="0">
                <a:cs typeface="Calibri" pitchFamily="34" charset="0"/>
              </a:rPr>
              <a:t>)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308944" y="624093"/>
            <a:ext cx="8442251" cy="467832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  <a:gs pos="98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rgbClr val="FF0000"/>
                </a:solidFill>
              </a:rPr>
              <a:t>meten = weten</a:t>
            </a:r>
            <a:endParaRPr lang="nl-BE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3172" t="20606" r="23279" b="28995"/>
          <a:stretch>
            <a:fillRect/>
          </a:stretch>
        </p:blipFill>
        <p:spPr bwMode="auto">
          <a:xfrm>
            <a:off x="819508" y="1731973"/>
            <a:ext cx="7626521" cy="4486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JL-OMHOOG 4"/>
          <p:cNvSpPr/>
          <p:nvPr/>
        </p:nvSpPr>
        <p:spPr bwMode="auto">
          <a:xfrm flipV="1">
            <a:off x="5220071" y="2545755"/>
            <a:ext cx="360040" cy="432048"/>
          </a:xfrm>
          <a:prstGeom prst="up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652120" y="2536463"/>
            <a:ext cx="26889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/>
            <a:r>
              <a:rPr lang="nl-NL" sz="1800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GB" sz="1800" b="1" kern="0" dirty="0" smtClean="0">
                <a:solidFill>
                  <a:srgbClr val="FF0000"/>
                </a:solidFill>
                <a:latin typeface="Calibri" pitchFamily="34" charset="0"/>
              </a:rPr>
              <a:t>+128% CTR (</a:t>
            </a:r>
            <a:r>
              <a:rPr lang="en-GB" sz="1800" b="1" kern="0" dirty="0" err="1" smtClean="0">
                <a:solidFill>
                  <a:srgbClr val="FF0000"/>
                </a:solidFill>
                <a:latin typeface="Calibri" pitchFamily="34" charset="0"/>
              </a:rPr>
              <a:t>directe</a:t>
            </a:r>
            <a:r>
              <a:rPr lang="en-GB" sz="1800" b="1" kern="0" dirty="0" smtClean="0">
                <a:solidFill>
                  <a:srgbClr val="FF0000"/>
                </a:solidFill>
                <a:latin typeface="Calibri" pitchFamily="34" charset="0"/>
              </a:rPr>
              <a:t> USP)</a:t>
            </a:r>
            <a:endParaRPr lang="nl-NL" sz="18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4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232521"/>
            <a:ext cx="718696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online kopen : analyseer de website sales </a:t>
            </a:r>
            <a:r>
              <a:rPr lang="nl-BE" sz="2600" b="1" dirty="0" err="1" smtClean="0">
                <a:cs typeface="Calibri" pitchFamily="34" charset="0"/>
              </a:rPr>
              <a:t>funnel</a:t>
            </a:r>
            <a:endParaRPr lang="nl-BE" sz="2600" b="1" dirty="0" smtClean="0">
              <a:cs typeface="Calibri" pitchFamily="34" charset="0"/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308944" y="632719"/>
            <a:ext cx="8442251" cy="467832"/>
          </a:xfrm>
          <a:prstGeom prst="roundRect">
            <a:avLst/>
          </a:prstGeom>
          <a:gradFill flip="none" rotWithShape="1">
            <a:gsLst>
              <a:gs pos="0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  <a:gs pos="98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rgbClr val="FF0000"/>
                </a:solidFill>
              </a:rPr>
              <a:t>meten = weten</a:t>
            </a:r>
            <a:endParaRPr lang="nl-BE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4" descr="http://totheweb.com/images/sub/funn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7260" y="1802921"/>
            <a:ext cx="4121596" cy="4382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037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601699"/>
            <a:ext cx="87639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-commerce = beroepsvereniging van alle bedrijven in België</a:t>
            </a:r>
            <a:endParaRPr kumimoji="0" lang="nl-NL" sz="2400" b="1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400" b="1" kern="0" dirty="0">
                <a:solidFill>
                  <a:srgbClr val="000000"/>
                </a:solidFill>
              </a:rPr>
              <a:t> </a:t>
            </a:r>
            <a:r>
              <a:rPr lang="nl-NL" sz="2400" b="1" kern="0" dirty="0" smtClean="0">
                <a:solidFill>
                  <a:srgbClr val="000000"/>
                </a:solidFill>
              </a:rPr>
              <a:t>   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die met </a:t>
            </a:r>
            <a:r>
              <a:rPr lang="nl-NL" sz="2400" b="1" kern="0" baseline="0" dirty="0" smtClean="0">
                <a:solidFill>
                  <a:srgbClr val="000000"/>
                </a:solidFill>
              </a:rPr>
              <a:t>verkoop</a:t>
            </a:r>
            <a:r>
              <a:rPr lang="nl-NL" sz="2400" b="1" kern="0" dirty="0" smtClean="0">
                <a:solidFill>
                  <a:srgbClr val="000000"/>
                </a:solidFill>
              </a:rPr>
              <a:t> op afstand bezig zijn (dus ook online verkoop)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250825" y="829468"/>
            <a:ext cx="39645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5.3.3. </a:t>
            </a:r>
            <a:r>
              <a:rPr kumimoji="0" lang="nl-NL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be</a:t>
            </a: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-commerce label</a:t>
            </a:r>
            <a:endParaRPr kumimoji="0" lang="nl-NL" sz="2800" b="1" i="1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4" name="Picture 10" descr="be-commerce lab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9610" y="569762"/>
            <a:ext cx="1074738" cy="981075"/>
          </a:xfrm>
          <a:prstGeom prst="rect">
            <a:avLst/>
          </a:prstGeom>
          <a:noFill/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50825" y="2572999"/>
            <a:ext cx="55858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leden respecteren de e-commerce code 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50825" y="3222458"/>
            <a:ext cx="78444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belangrijkste doel = het vertrouwen van de consument in 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400" b="1" kern="0" dirty="0">
                <a:solidFill>
                  <a:srgbClr val="000000"/>
                </a:solidFill>
              </a:rPr>
              <a:t> </a:t>
            </a:r>
            <a:r>
              <a:rPr lang="nl-NL" sz="2400" b="1" kern="0" dirty="0" smtClean="0">
                <a:solidFill>
                  <a:srgbClr val="000000"/>
                </a:solidFill>
              </a:rPr>
              <a:t>  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online shoppen en verkoop op afstand verbeteren 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50825" y="4212597"/>
            <a:ext cx="34410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4"/>
              </a:rPr>
              <a:t>www.becommerce.be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5658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4B035-2C2A-F748-AF98-098DB2A579A3}" type="slidenum">
              <a:rPr lang="en-US"/>
              <a:pPr/>
              <a:t>13</a:t>
            </a:fld>
            <a:endParaRPr lang="en-US"/>
          </a:p>
        </p:txBody>
      </p:sp>
      <p:sp>
        <p:nvSpPr>
          <p:cNvPr id="880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Design</a:t>
            </a: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/>
              <a:t>De consument verwacht ...</a:t>
            </a:r>
          </a:p>
          <a:p>
            <a:pPr marL="840105" lvl="2"/>
            <a:r>
              <a:rPr lang="en-US"/>
              <a:t>Snel en efficiënt navigeren door de site</a:t>
            </a:r>
            <a:br>
              <a:rPr lang="en-US"/>
            </a:br>
            <a:r>
              <a:rPr lang="en-US" sz="1500"/>
              <a:t>(introschermen waar je voorbij moet klikken om op de homepagina te komen, zijn dus uit den boze)</a:t>
            </a:r>
            <a:endParaRPr lang="en-US"/>
          </a:p>
          <a:p>
            <a:pPr marL="840105" lvl="2"/>
            <a:r>
              <a:rPr lang="en-US"/>
              <a:t>Gemakkelijk zoeken in de site; </a:t>
            </a:r>
          </a:p>
          <a:p>
            <a:pPr marL="840105" lvl="2"/>
            <a:r>
              <a:rPr lang="en-US"/>
              <a:t>Hoe dieper je graaft bij een website die is opgebouwd uit een aantal lagen, hoe meer informatie je vindt. </a:t>
            </a:r>
          </a:p>
        </p:txBody>
      </p:sp>
    </p:spTree>
    <p:extLst>
      <p:ext uri="{BB962C8B-B14F-4D97-AF65-F5344CB8AC3E}">
        <p14:creationId xmlns:p14="http://schemas.microsoft.com/office/powerpoint/2010/main" val="23656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9B593-ADBA-1340-8E26-B44992E99B77}" type="slidenum">
              <a:rPr lang="en-US"/>
              <a:pPr/>
              <a:t>14</a:t>
            </a:fld>
            <a:endParaRPr lang="en-US"/>
          </a:p>
        </p:txBody>
      </p:sp>
      <p:sp>
        <p:nvSpPr>
          <p:cNvPr id="890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Design - Stappen</a:t>
            </a: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07244" y="1952625"/>
            <a:ext cx="7679531" cy="4276725"/>
          </a:xfrm>
          <a:ln/>
        </p:spPr>
        <p:txBody>
          <a:bodyPr/>
          <a:lstStyle/>
          <a:p>
            <a:pPr marL="472059">
              <a:buSzPct val="99000"/>
              <a:buFontTx/>
              <a:buAutoNum type="arabicPeriod"/>
            </a:pPr>
            <a:r>
              <a:rPr lang="en-US" sz="1800" b="1"/>
              <a:t>Concept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Identiteit van je bedrijf of merk</a:t>
            </a:r>
            <a:br>
              <a:rPr lang="en-US" sz="1800"/>
            </a:br>
            <a:r>
              <a:rPr lang="en-US" sz="1800"/>
              <a:t>Doel</a:t>
            </a:r>
            <a:br>
              <a:rPr lang="en-US" sz="1800"/>
            </a:br>
            <a:r>
              <a:rPr lang="en-US" sz="1800"/>
              <a:t>Doelgroep heel duidelijk te definiëren. </a:t>
            </a:r>
          </a:p>
          <a:p>
            <a:pPr marL="472059">
              <a:spcBef>
                <a:spcPts val="1780"/>
              </a:spcBef>
              <a:buSzPct val="99000"/>
              <a:buFontTx/>
              <a:buAutoNum type="arabicPeriod"/>
            </a:pPr>
            <a:r>
              <a:rPr lang="en-US" sz="1800" b="1"/>
              <a:t>Creatief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Spreken over design doe je met beelden.</a:t>
            </a:r>
          </a:p>
          <a:p>
            <a:pPr marL="472059">
              <a:spcBef>
                <a:spcPts val="1780"/>
              </a:spcBef>
              <a:buSzPct val="99000"/>
              <a:buFontTx/>
              <a:buAutoNum type="arabicPeriod"/>
            </a:pPr>
            <a:r>
              <a:rPr lang="en-US" sz="1800" b="1"/>
              <a:t>Declinatie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vijf tot zeven sjablonen</a:t>
            </a:r>
            <a:endParaRPr lang="en-US" sz="1800" b="1">
              <a:ea typeface="ヒラギノ角ゴ ProN W6" charset="0"/>
              <a:cs typeface="ヒラギノ角ゴ ProN W6" charset="0"/>
            </a:endParaRPr>
          </a:p>
          <a:p>
            <a:pPr marL="472059">
              <a:spcBef>
                <a:spcPts val="1780"/>
              </a:spcBef>
              <a:buSzPct val="99000"/>
              <a:buFontTx/>
              <a:buAutoNum type="arabicPeriod"/>
            </a:pPr>
            <a:r>
              <a:rPr lang="en-US" sz="1800" b="1"/>
              <a:t>Preproductie</a:t>
            </a:r>
            <a:r>
              <a:rPr lang="en-US" sz="1800" b="1">
                <a:ea typeface="ヒラギノ角ゴ ProN W6" charset="0"/>
                <a:cs typeface="ヒラギノ角ゴ ProN W6" charset="0"/>
              </a:rPr>
              <a:t/>
            </a:r>
            <a:br>
              <a:rPr lang="en-US" sz="1800" b="1">
                <a:ea typeface="ヒラギノ角ゴ ProN W6" charset="0"/>
                <a:cs typeface="ヒラギノ角ゴ ProN W6" charset="0"/>
              </a:rPr>
            </a:br>
            <a:r>
              <a:rPr lang="en-US" sz="1800"/>
              <a:t>ombouwen naar technisch bruikbaar materiaal (opknippen)</a:t>
            </a:r>
          </a:p>
        </p:txBody>
      </p:sp>
    </p:spTree>
    <p:extLst>
      <p:ext uri="{BB962C8B-B14F-4D97-AF65-F5344CB8AC3E}">
        <p14:creationId xmlns:p14="http://schemas.microsoft.com/office/powerpoint/2010/main" val="16551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430E7-AD21-734B-9D92-8043A3F0E31D}" type="slidenum">
              <a:rPr lang="en-US"/>
              <a:pPr/>
              <a:t>15</a:t>
            </a:fld>
            <a:endParaRPr lang="en-US"/>
          </a:p>
        </p:txBody>
      </p:sp>
      <p:sp>
        <p:nvSpPr>
          <p:cNvPr id="9011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l"/>
            <a:r>
              <a:rPr lang="en-US"/>
              <a:t>Designers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90" y="2381"/>
            <a:ext cx="5056882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4477345" y="6515100"/>
            <a:ext cx="178594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607" tIns="28804" rIns="57607" bIns="28804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ctr"/>
            <a:fld id="{C1EED690-CB60-704B-8A0A-D4F0FBA7948D}" type="slidenum">
              <a:rPr lang="en-US" sz="1000">
                <a:cs typeface="Gill Sans" charset="0"/>
              </a:rPr>
              <a:pPr algn="ctr"/>
              <a:t>15</a:t>
            </a:fld>
            <a:endParaRPr lang="en-US" sz="1000"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3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12C8-A938-2441-AA84-878AA13F41AB}" type="slidenum">
              <a:rPr lang="en-US"/>
              <a:pPr/>
              <a:t>16</a:t>
            </a:fld>
            <a:endParaRPr lang="en-US"/>
          </a:p>
        </p:txBody>
      </p:sp>
      <p:sp>
        <p:nvSpPr>
          <p:cNvPr id="911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Usability basics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0081" y="1952625"/>
            <a:ext cx="7986713" cy="4276725"/>
          </a:xfrm>
          <a:ln/>
        </p:spPr>
        <p:txBody>
          <a:bodyPr/>
          <a:lstStyle/>
          <a:p>
            <a:pPr marL="472059"/>
            <a:r>
              <a:rPr lang="en-US" sz="1900"/>
              <a:t>Je logo staat bovenaan, liefst links. </a:t>
            </a:r>
          </a:p>
          <a:p>
            <a:pPr marL="472059">
              <a:spcBef>
                <a:spcPts val="1890"/>
              </a:spcBef>
            </a:pPr>
            <a:r>
              <a:rPr lang="en-US" sz="1900"/>
              <a:t>Het logo linkt naar de homepagina van je site. </a:t>
            </a:r>
          </a:p>
          <a:p>
            <a:pPr marL="472059">
              <a:spcBef>
                <a:spcPts val="1890"/>
              </a:spcBef>
            </a:pPr>
            <a:r>
              <a:rPr lang="en-US" sz="1900"/>
              <a:t>Links zijn onderlijnd en hebben een ander kleur dan de rest van de tekst. </a:t>
            </a:r>
          </a:p>
          <a:p>
            <a:pPr marL="472059">
              <a:spcBef>
                <a:spcPts val="1890"/>
              </a:spcBef>
            </a:pPr>
            <a:r>
              <a:rPr lang="en-US" sz="1900"/>
              <a:t>Links die je reeds aangeklikt hebt, hebben weer een andere kleur. </a:t>
            </a:r>
          </a:p>
          <a:p>
            <a:pPr marL="472059">
              <a:spcBef>
                <a:spcPts val="1890"/>
              </a:spcBef>
            </a:pPr>
            <a:r>
              <a:rPr lang="en-US" sz="1900"/>
              <a:t>Het navigatiemenu is duidelijk herkenbaar en consistent over de hele site. </a:t>
            </a:r>
          </a:p>
          <a:p>
            <a:pPr marL="472059">
              <a:spcBef>
                <a:spcPts val="1890"/>
              </a:spcBef>
            </a:pPr>
            <a:r>
              <a:rPr lang="en-US" sz="1900"/>
              <a:t>Er is een zoekfunctie aanwezig, liefst rechtsboven. </a:t>
            </a:r>
          </a:p>
          <a:p>
            <a:pPr marL="472059">
              <a:spcBef>
                <a:spcPts val="1890"/>
              </a:spcBef>
            </a:pPr>
            <a:r>
              <a:rPr lang="en-US" sz="1900"/>
              <a:t>Als iets eruitziet als een knop, dan moet die ook die functie hebben. </a:t>
            </a:r>
          </a:p>
        </p:txBody>
      </p:sp>
    </p:spTree>
    <p:extLst>
      <p:ext uri="{BB962C8B-B14F-4D97-AF65-F5344CB8AC3E}">
        <p14:creationId xmlns:p14="http://schemas.microsoft.com/office/powerpoint/2010/main" val="38338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26E7A-6690-3F49-B144-8320E858B51B}" type="slidenum">
              <a:rPr lang="en-US"/>
              <a:pPr/>
              <a:t>17</a:t>
            </a:fld>
            <a:endParaRPr lang="en-US"/>
          </a:p>
        </p:txBody>
      </p:sp>
      <p:sp>
        <p:nvSpPr>
          <p:cNvPr id="921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Bereikbaarheid</a:t>
            </a:r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/>
              <a:t>Snelheid van de site</a:t>
            </a:r>
          </a:p>
          <a:p>
            <a:pPr marL="472059"/>
            <a:r>
              <a:rPr lang="en-US"/>
              <a:t>Compatibiliteit met alle browsers en platformen</a:t>
            </a:r>
          </a:p>
          <a:p>
            <a:pPr marL="472059"/>
            <a:r>
              <a:rPr lang="en-US"/>
              <a:t>Compatibiliteit met mobiele browsers</a:t>
            </a:r>
          </a:p>
        </p:txBody>
      </p:sp>
    </p:spTree>
    <p:extLst>
      <p:ext uri="{BB962C8B-B14F-4D97-AF65-F5344CB8AC3E}">
        <p14:creationId xmlns:p14="http://schemas.microsoft.com/office/powerpoint/2010/main" val="85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41FBAB-C599-0D4D-822F-48DB50F64953}" type="slidenum">
              <a:rPr lang="en-US"/>
              <a:pPr/>
              <a:t>18</a:t>
            </a:fld>
            <a:endParaRPr lang="en-US"/>
          </a:p>
        </p:txBody>
      </p:sp>
      <p:sp>
        <p:nvSpPr>
          <p:cNvPr id="931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Draagbaarheid</a:t>
            </a:r>
            <a:br>
              <a:rPr lang="en-US"/>
            </a:br>
            <a:r>
              <a:rPr lang="en-US" sz="2600"/>
              <a:t>(Shareable)</a:t>
            </a: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/>
              <a:t>Embedding</a:t>
            </a:r>
          </a:p>
          <a:p>
            <a:pPr marL="472059"/>
            <a:r>
              <a:rPr lang="en-US"/>
              <a:t>Sociale-media-integratie</a:t>
            </a:r>
          </a:p>
          <a:p>
            <a:pPr marL="472059"/>
            <a:r>
              <a:rPr lang="en-US"/>
              <a:t>Teksten die geknipt en geplakt kunnen worden</a:t>
            </a:r>
          </a:p>
          <a:p>
            <a:pPr marL="472059"/>
            <a:r>
              <a:rPr lang="en-US"/>
              <a:t>Leesbare URL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0822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2CCA1-F620-0148-B9AF-E10173B0D18E}" type="slidenum">
              <a:rPr lang="en-US"/>
              <a:pPr/>
              <a:t>19</a:t>
            </a:fld>
            <a:endParaRPr lang="en-US"/>
          </a:p>
        </p:txBody>
      </p:sp>
      <p:sp>
        <p:nvSpPr>
          <p:cNvPr id="942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Inhoud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37114" r="354"/>
          <a:stretch>
            <a:fillRect/>
          </a:stretch>
        </p:blipFill>
        <p:spPr bwMode="auto">
          <a:xfrm>
            <a:off x="3543300" y="1647209"/>
            <a:ext cx="5472113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093" y="1140372"/>
            <a:ext cx="3600450" cy="4276725"/>
          </a:xfrm>
          <a:ln/>
        </p:spPr>
        <p:txBody>
          <a:bodyPr/>
          <a:lstStyle/>
          <a:p>
            <a:pPr marL="472059"/>
            <a:r>
              <a:rPr lang="en-US" sz="2800" dirty="0" err="1"/>
              <a:t>Fundamenten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 err="1"/>
              <a:t>Essentiële</a:t>
            </a:r>
            <a:r>
              <a:rPr lang="en-US" sz="2800" dirty="0"/>
              <a:t> </a:t>
            </a:r>
            <a:r>
              <a:rPr lang="en-US" sz="2800" dirty="0" err="1"/>
              <a:t>informatie</a:t>
            </a:r>
            <a:endParaRPr lang="en-US" sz="2800" dirty="0"/>
          </a:p>
          <a:p>
            <a:pPr marL="472059"/>
            <a:r>
              <a:rPr lang="en-US" sz="2800" dirty="0" err="1"/>
              <a:t>Zaadjes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 err="1"/>
              <a:t>Draagbare</a:t>
            </a:r>
            <a:r>
              <a:rPr lang="en-US" sz="2800" dirty="0"/>
              <a:t> </a:t>
            </a:r>
            <a:r>
              <a:rPr lang="en-US" sz="2800" dirty="0" err="1"/>
              <a:t>stukjes</a:t>
            </a:r>
            <a:r>
              <a:rPr lang="en-US" sz="2800" dirty="0"/>
              <a:t> </a:t>
            </a:r>
            <a:r>
              <a:rPr lang="en-US" sz="2800" dirty="0" err="1"/>
              <a:t>inhoud</a:t>
            </a:r>
            <a:endParaRPr lang="en-US" sz="2800" dirty="0"/>
          </a:p>
          <a:p>
            <a:pPr marL="472059"/>
            <a:r>
              <a:rPr lang="en-US" sz="2800" dirty="0" err="1"/>
              <a:t>Bakstenen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 err="1"/>
              <a:t>bouwstenen</a:t>
            </a:r>
            <a:r>
              <a:rPr lang="en-US" sz="2800" dirty="0"/>
              <a:t> van je content marketing </a:t>
            </a:r>
            <a:r>
              <a:rPr lang="en-US" sz="2800" dirty="0" err="1"/>
              <a:t>strategie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3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Calibri" charset="0"/>
              </a:rPr>
              <a:t>Leerprogramma</a:t>
            </a:r>
            <a:endParaRPr lang="nl-NL" dirty="0">
              <a:latin typeface="Calibri" charset="0"/>
            </a:endParaRPr>
          </a:p>
        </p:txBody>
      </p:sp>
      <p:sp>
        <p:nvSpPr>
          <p:cNvPr id="15363" name="Tijdelijke aanduiding voor inhoud 2"/>
          <p:cNvSpPr>
            <a:spLocks noGrp="1"/>
          </p:cNvSpPr>
          <p:nvPr>
            <p:ph idx="1"/>
          </p:nvPr>
        </p:nvSpPr>
        <p:spPr>
          <a:xfrm>
            <a:off x="782058" y="1417638"/>
            <a:ext cx="8229600" cy="4525963"/>
          </a:xfrm>
        </p:spPr>
        <p:txBody>
          <a:bodyPr/>
          <a:lstStyle/>
          <a:p>
            <a:r>
              <a:rPr lang="nl-NL" sz="2800" dirty="0" smtClean="0">
                <a:latin typeface="Calibri" charset="0"/>
              </a:rPr>
              <a:t>Week 1: inleiding en hoe begin je er aan</a:t>
            </a:r>
          </a:p>
          <a:p>
            <a:r>
              <a:rPr lang="nl-NL" sz="2800" dirty="0" smtClean="0">
                <a:solidFill>
                  <a:srgbClr val="008000"/>
                </a:solidFill>
                <a:latin typeface="Calibri" charset="0"/>
              </a:rPr>
              <a:t>Week 2: Website marketing</a:t>
            </a:r>
          </a:p>
          <a:p>
            <a:r>
              <a:rPr lang="nl-NL" sz="2800" dirty="0" smtClean="0">
                <a:latin typeface="Calibri" charset="0"/>
              </a:rPr>
              <a:t>Week 3: SEO (zoekmachines)</a:t>
            </a:r>
          </a:p>
          <a:p>
            <a:r>
              <a:rPr lang="nl-NL" sz="2800" dirty="0" smtClean="0">
                <a:latin typeface="Calibri" charset="0"/>
              </a:rPr>
              <a:t>Week 4: Sociale media</a:t>
            </a:r>
          </a:p>
          <a:p>
            <a:r>
              <a:rPr lang="nl-NL" sz="2800" dirty="0" smtClean="0">
                <a:latin typeface="Calibri" charset="0"/>
              </a:rPr>
              <a:t>Week 5: Meetbaar adverteren</a:t>
            </a:r>
          </a:p>
          <a:p>
            <a:r>
              <a:rPr lang="nl-NL" sz="2800" dirty="0" smtClean="0">
                <a:latin typeface="Calibri" charset="0"/>
              </a:rPr>
              <a:t>Week 6: E-mail marketing</a:t>
            </a:r>
          </a:p>
          <a:p>
            <a:r>
              <a:rPr lang="nl-NL" sz="2800" dirty="0" smtClean="0">
                <a:latin typeface="Calibri" charset="0"/>
              </a:rPr>
              <a:t>Week 7: Mobiele marketing</a:t>
            </a:r>
          </a:p>
          <a:p>
            <a:r>
              <a:rPr lang="nl-NL" sz="2800" dirty="0" smtClean="0">
                <a:latin typeface="Calibri" charset="0"/>
              </a:rPr>
              <a:t>Week 8: Coaching sessie digitaal marketing plan</a:t>
            </a:r>
          </a:p>
          <a:p>
            <a:r>
              <a:rPr lang="nl-NL" sz="2800" dirty="0" smtClean="0">
                <a:latin typeface="Calibri" charset="0"/>
              </a:rPr>
              <a:t>Week 9: presentaties marketing plannen</a:t>
            </a:r>
            <a:endParaRPr lang="nl-NL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1" y="2533650"/>
            <a:ext cx="8618934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4" name="Rectangle 2"/>
          <p:cNvSpPr>
            <a:spLocks/>
          </p:cNvSpPr>
          <p:nvPr/>
        </p:nvSpPr>
        <p:spPr bwMode="auto">
          <a:xfrm>
            <a:off x="6928545" y="4680421"/>
            <a:ext cx="187230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500">
                <a:latin typeface="Helvetica" charset="0"/>
                <a:cs typeface="Helvetica" charset="0"/>
                <a:sym typeface="Helvetica" charset="0"/>
              </a:rPr>
              <a:t>Eric Schmidt - Google</a:t>
            </a:r>
          </a:p>
        </p:txBody>
      </p:sp>
    </p:spTree>
    <p:extLst>
      <p:ext uri="{BB962C8B-B14F-4D97-AF65-F5344CB8AC3E}">
        <p14:creationId xmlns:p14="http://schemas.microsoft.com/office/powerpoint/2010/main" val="24077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0525" t="24533" r="42350" b="28800"/>
          <a:stretch/>
        </p:blipFill>
        <p:spPr>
          <a:xfrm>
            <a:off x="3440536" y="280596"/>
            <a:ext cx="5388849" cy="381029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Website vanuit marketingstandpunt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Sectie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934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14280" y="776375"/>
            <a:ext cx="8715436" cy="431800"/>
          </a:xfrm>
          <a:prstGeom prst="rect">
            <a:avLst/>
          </a:prstGeom>
          <a:solidFill>
            <a:srgbClr val="58A61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BE">
              <a:solidFill>
                <a:schemeClr val="bg1"/>
              </a:solidFill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115614" y="776350"/>
            <a:ext cx="73379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nl-NL" sz="2400" b="1" dirty="0" smtClean="0">
                <a:solidFill>
                  <a:schemeClr val="bg1"/>
                </a:solidFill>
                <a:latin typeface="Calibri" pitchFamily="34" charset="0"/>
              </a:rPr>
              <a:t>een goede website vanuit marketing standpunt bekeken</a:t>
            </a:r>
            <a:endParaRPr lang="nl-NL" sz="24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Stroomdiagram: Voorbereiding 3"/>
          <p:cNvSpPr/>
          <p:nvPr/>
        </p:nvSpPr>
        <p:spPr>
          <a:xfrm>
            <a:off x="4683579" y="2952295"/>
            <a:ext cx="4327451" cy="1541721"/>
          </a:xfrm>
          <a:prstGeom prst="flowChartPreparation">
            <a:avLst/>
          </a:prstGeom>
          <a:gradFill>
            <a:gsLst>
              <a:gs pos="19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gebruiksvriendelijk</a:t>
            </a:r>
            <a:endParaRPr lang="nl-BE" sz="2400" b="1" dirty="0"/>
          </a:p>
        </p:txBody>
      </p:sp>
      <p:sp>
        <p:nvSpPr>
          <p:cNvPr id="5" name="Stroomdiagram: Voorbereiding 4"/>
          <p:cNvSpPr/>
          <p:nvPr/>
        </p:nvSpPr>
        <p:spPr>
          <a:xfrm>
            <a:off x="244548" y="2952294"/>
            <a:ext cx="4327451" cy="1541721"/>
          </a:xfrm>
          <a:prstGeom prst="flowChartPreparation">
            <a:avLst/>
          </a:prstGeom>
          <a:gradFill>
            <a:gsLst>
              <a:gs pos="0">
                <a:srgbClr val="0000CC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toegankelijk</a:t>
            </a:r>
            <a:endParaRPr lang="nl-BE" sz="2400" b="1" dirty="0"/>
          </a:p>
        </p:txBody>
      </p:sp>
      <p:sp>
        <p:nvSpPr>
          <p:cNvPr id="6" name="Stroomdiagram: Voorbereiding 5"/>
          <p:cNvSpPr/>
          <p:nvPr/>
        </p:nvSpPr>
        <p:spPr>
          <a:xfrm>
            <a:off x="2408274" y="4541574"/>
            <a:ext cx="4327451" cy="1541721"/>
          </a:xfrm>
          <a:prstGeom prst="flowChartPreparation">
            <a:avLst/>
          </a:prstGeom>
          <a:gradFill>
            <a:gsLst>
              <a:gs pos="25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interessant en aantrekkelijk</a:t>
            </a:r>
            <a:endParaRPr lang="nl-BE" sz="2400" b="1" dirty="0"/>
          </a:p>
        </p:txBody>
      </p:sp>
      <p:sp>
        <p:nvSpPr>
          <p:cNvPr id="7" name="Stroomdiagram: Voorbereiding 6"/>
          <p:cNvSpPr/>
          <p:nvPr/>
        </p:nvSpPr>
        <p:spPr>
          <a:xfrm>
            <a:off x="2408273" y="1363014"/>
            <a:ext cx="4327451" cy="1541721"/>
          </a:xfrm>
          <a:prstGeom prst="flowChartPreparation">
            <a:avLst/>
          </a:prstGeom>
          <a:gradFill>
            <a:gsLst>
              <a:gs pos="15000">
                <a:srgbClr val="FF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vindbaar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22270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oomdiagram: Voorbereiding 1"/>
          <p:cNvSpPr/>
          <p:nvPr/>
        </p:nvSpPr>
        <p:spPr>
          <a:xfrm>
            <a:off x="4571941" y="2683912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gebruiksvriendelijk</a:t>
            </a:r>
            <a:endParaRPr lang="nl-BE" sz="2400" b="1" dirty="0"/>
          </a:p>
        </p:txBody>
      </p:sp>
      <p:sp>
        <p:nvSpPr>
          <p:cNvPr id="3" name="Stroomdiagram: Voorbereiding 2"/>
          <p:cNvSpPr/>
          <p:nvPr/>
        </p:nvSpPr>
        <p:spPr>
          <a:xfrm>
            <a:off x="132910" y="2683911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toegankelijk</a:t>
            </a:r>
            <a:endParaRPr lang="nl-BE" sz="2400" b="1" dirty="0"/>
          </a:p>
        </p:txBody>
      </p:sp>
      <p:sp>
        <p:nvSpPr>
          <p:cNvPr id="4" name="Stroomdiagram: Voorbereiding 3"/>
          <p:cNvSpPr/>
          <p:nvPr/>
        </p:nvSpPr>
        <p:spPr>
          <a:xfrm>
            <a:off x="2296636" y="4273191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interessant en aantrekkelijk</a:t>
            </a:r>
            <a:endParaRPr lang="nl-BE" sz="2400" b="1" dirty="0"/>
          </a:p>
        </p:txBody>
      </p:sp>
      <p:sp>
        <p:nvSpPr>
          <p:cNvPr id="5" name="Stroomdiagram: Voorbereiding 4"/>
          <p:cNvSpPr/>
          <p:nvPr/>
        </p:nvSpPr>
        <p:spPr>
          <a:xfrm>
            <a:off x="2296635" y="1094631"/>
            <a:ext cx="4327451" cy="1541721"/>
          </a:xfrm>
          <a:prstGeom prst="flowChartPreparation">
            <a:avLst/>
          </a:prstGeom>
          <a:gradFill>
            <a:gsLst>
              <a:gs pos="15000">
                <a:srgbClr val="FF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vindbaar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23000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116600"/>
            <a:ext cx="7476149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SEO !       hoe werken zoekmachines ?</a:t>
            </a:r>
          </a:p>
          <a:p>
            <a:endParaRPr lang="nl-BE" sz="2600" b="1" dirty="0">
              <a:cs typeface="Calibri" pitchFamily="34" charset="0"/>
            </a:endParaRPr>
          </a:p>
          <a:p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			  pas dit toe bij het maken van je website ! 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" name="Rechte verbindingslijn met pijl 2"/>
          <p:cNvCxnSpPr/>
          <p:nvPr/>
        </p:nvCxnSpPr>
        <p:spPr>
          <a:xfrm>
            <a:off x="3987209" y="1594884"/>
            <a:ext cx="0" cy="372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fgeronde rechthoek 3"/>
          <p:cNvSpPr/>
          <p:nvPr/>
        </p:nvSpPr>
        <p:spPr>
          <a:xfrm>
            <a:off x="343448" y="675849"/>
            <a:ext cx="8442251" cy="467832"/>
          </a:xfrm>
          <a:prstGeom prst="roundRect">
            <a:avLst/>
          </a:prstGeom>
          <a:gradFill>
            <a:gsLst>
              <a:gs pos="6000">
                <a:srgbClr val="FF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1. de website moet makkelijk te vinden zijn</a:t>
            </a:r>
            <a:endParaRPr lang="nl-BE" sz="2400" b="1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0301" y="3024605"/>
            <a:ext cx="4463722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registreer gelijkaardige URL’s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80301" y="2461155"/>
            <a:ext cx="898957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gebruik nieuwsbrieven om mensen naar de website te lokken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4" t="18820" r="31504" b="24719"/>
          <a:stretch/>
        </p:blipFill>
        <p:spPr bwMode="auto">
          <a:xfrm>
            <a:off x="2933524" y="3517046"/>
            <a:ext cx="3262098" cy="26047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9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oomdiagram: Voorbereiding 1"/>
          <p:cNvSpPr/>
          <p:nvPr/>
        </p:nvSpPr>
        <p:spPr>
          <a:xfrm>
            <a:off x="4589193" y="2709790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gebruiksvriendelijk</a:t>
            </a:r>
            <a:endParaRPr lang="nl-BE" sz="2400" b="1" dirty="0"/>
          </a:p>
        </p:txBody>
      </p:sp>
      <p:sp>
        <p:nvSpPr>
          <p:cNvPr id="3" name="Stroomdiagram: Voorbereiding 2"/>
          <p:cNvSpPr/>
          <p:nvPr/>
        </p:nvSpPr>
        <p:spPr>
          <a:xfrm>
            <a:off x="150162" y="2709789"/>
            <a:ext cx="4327451" cy="1541721"/>
          </a:xfrm>
          <a:prstGeom prst="flowChartPreparation">
            <a:avLst/>
          </a:prstGeom>
          <a:gradFill>
            <a:gsLst>
              <a:gs pos="0">
                <a:srgbClr val="0000CC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toegankelijk</a:t>
            </a:r>
            <a:endParaRPr lang="nl-BE" sz="2400" b="1" dirty="0"/>
          </a:p>
        </p:txBody>
      </p:sp>
      <p:sp>
        <p:nvSpPr>
          <p:cNvPr id="4" name="Stroomdiagram: Voorbereiding 3"/>
          <p:cNvSpPr/>
          <p:nvPr/>
        </p:nvSpPr>
        <p:spPr>
          <a:xfrm>
            <a:off x="2313888" y="4299069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interessant en aantrekkelijk</a:t>
            </a:r>
            <a:endParaRPr lang="nl-BE" sz="2400" b="1" dirty="0"/>
          </a:p>
        </p:txBody>
      </p:sp>
      <p:sp>
        <p:nvSpPr>
          <p:cNvPr id="5" name="Stroomdiagram: Voorbereiding 4"/>
          <p:cNvSpPr/>
          <p:nvPr/>
        </p:nvSpPr>
        <p:spPr>
          <a:xfrm>
            <a:off x="2313887" y="1120509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vindbaar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19704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487363"/>
            <a:ext cx="8547100" cy="588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6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09600"/>
            <a:ext cx="85598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50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54038"/>
            <a:ext cx="7804749" cy="560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4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MG_09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8" y="684380"/>
            <a:ext cx="7229536" cy="54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1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Discussievraag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Is een website nog eigenlijk nodig, door mogelijkheden sociale media?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4899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01775" y="1456106"/>
            <a:ext cx="6249275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 smtClean="0">
                <a:cs typeface="Calibri" pitchFamily="34" charset="0"/>
              </a:rPr>
              <a:t> mogelijkheid 1 : enkel </a:t>
            </a:r>
            <a:r>
              <a:rPr lang="nl-BE" sz="2600" b="1" dirty="0" err="1" smtClean="0">
                <a:cs typeface="Calibri" pitchFamily="34" charset="0"/>
              </a:rPr>
              <a:t>responsive</a:t>
            </a:r>
            <a:r>
              <a:rPr lang="nl-BE" sz="2600" b="1" dirty="0" smtClean="0">
                <a:cs typeface="Calibri" pitchFamily="34" charset="0"/>
              </a:rPr>
              <a:t> website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535261" y="2401066"/>
            <a:ext cx="2319453" cy="8251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tx1"/>
                </a:solidFill>
              </a:rPr>
              <a:t>desktop site</a:t>
            </a:r>
            <a:endParaRPr lang="nl-BE" sz="2400" b="1" dirty="0">
              <a:solidFill>
                <a:schemeClr val="tx1"/>
              </a:solidFill>
            </a:endParaRPr>
          </a:p>
        </p:txBody>
      </p:sp>
      <p:sp>
        <p:nvSpPr>
          <p:cNvPr id="4" name="Afgeronde rechthoek 3"/>
          <p:cNvSpPr/>
          <p:nvPr/>
        </p:nvSpPr>
        <p:spPr>
          <a:xfrm>
            <a:off x="6174050" y="2401066"/>
            <a:ext cx="2319453" cy="8251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tx1"/>
                </a:solidFill>
              </a:rPr>
              <a:t>mobile </a:t>
            </a:r>
            <a:r>
              <a:rPr lang="nl-BE" sz="2400" b="1" dirty="0" err="1" smtClean="0">
                <a:solidFill>
                  <a:schemeClr val="tx1"/>
                </a:solidFill>
              </a:rPr>
              <a:t>optimized</a:t>
            </a:r>
            <a:endParaRPr lang="nl-BE" sz="2400" b="1" dirty="0">
              <a:solidFill>
                <a:schemeClr val="tx1"/>
              </a:solidFill>
            </a:endParaRPr>
          </a:p>
        </p:txBody>
      </p:sp>
      <p:cxnSp>
        <p:nvCxnSpPr>
          <p:cNvPr id="5" name="Rechte verbindingslijn met pijl 4"/>
          <p:cNvCxnSpPr>
            <a:stCxn id="3" idx="3"/>
            <a:endCxn id="4" idx="1"/>
          </p:cNvCxnSpPr>
          <p:nvPr/>
        </p:nvCxnSpPr>
        <p:spPr>
          <a:xfrm>
            <a:off x="2854714" y="2813661"/>
            <a:ext cx="3319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3627560" y="2444329"/>
            <a:ext cx="2083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err="1" smtClean="0">
                <a:solidFill>
                  <a:schemeClr val="accent3">
                    <a:lumMod val="50000"/>
                  </a:schemeClr>
                </a:solidFill>
              </a:rPr>
              <a:t>responsive</a:t>
            </a:r>
            <a:r>
              <a:rPr lang="nl-BE" sz="2000" b="1" dirty="0" smtClean="0">
                <a:solidFill>
                  <a:schemeClr val="accent3">
                    <a:lumMod val="50000"/>
                  </a:schemeClr>
                </a:solidFill>
              </a:rPr>
              <a:t> design</a:t>
            </a:r>
            <a:endParaRPr lang="nl-BE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638998" y="3838307"/>
            <a:ext cx="73260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volledige website beschikbaar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anbevolen voor SEO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1 URL voor alle toestellen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geoptimaliseerd voor afmetingen van het scherm ? (IPad mini 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>
                <a:solidFill>
                  <a:schemeClr val="accent5">
                    <a:lumMod val="50000"/>
                  </a:schemeClr>
                </a:solidFill>
              </a:rPr>
              <a:t>i</a:t>
            </a: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nhoud ???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gebruiksvriendelijkheid ???</a:t>
            </a:r>
            <a:endParaRPr lang="nl-BE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265814" y="727605"/>
            <a:ext cx="8442251" cy="467832"/>
          </a:xfrm>
          <a:prstGeom prst="roundRect">
            <a:avLst/>
          </a:prstGeom>
          <a:gradFill>
            <a:gsLst>
              <a:gs pos="9000">
                <a:srgbClr val="0000CC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2. de website moet toegankelijk zijn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312229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01775" y="679956"/>
            <a:ext cx="6286080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 smtClean="0">
                <a:solidFill>
                  <a:schemeClr val="bg1">
                    <a:lumMod val="50000"/>
                  </a:schemeClr>
                </a:solidFill>
                <a:cs typeface="Calibri" pitchFamily="34" charset="0"/>
              </a:rPr>
              <a:t> voorbeeld website met </a:t>
            </a:r>
            <a:r>
              <a:rPr lang="nl-BE" sz="2600" b="1" dirty="0" err="1" smtClean="0">
                <a:solidFill>
                  <a:schemeClr val="bg1">
                    <a:lumMod val="50000"/>
                  </a:schemeClr>
                </a:solidFill>
                <a:cs typeface="Calibri" pitchFamily="34" charset="0"/>
              </a:rPr>
              <a:t>responsive</a:t>
            </a:r>
            <a:r>
              <a:rPr lang="nl-BE" sz="2600" b="1" dirty="0" smtClean="0">
                <a:solidFill>
                  <a:schemeClr val="bg1">
                    <a:lumMod val="50000"/>
                  </a:schemeClr>
                </a:solidFill>
                <a:cs typeface="Calibri" pitchFamily="34" charset="0"/>
              </a:rPr>
              <a:t> design :</a:t>
            </a:r>
            <a:endParaRPr lang="nl-NL" sz="2600" b="1" dirty="0">
              <a:solidFill>
                <a:schemeClr val="bg1">
                  <a:lumMod val="50000"/>
                </a:schemeClr>
              </a:solidFill>
              <a:cs typeface="Calibri" pitchFamily="34" charset="0"/>
            </a:endParaRPr>
          </a:p>
        </p:txBody>
      </p:sp>
      <p:pic>
        <p:nvPicPr>
          <p:cNvPr id="3" name="Picture 3" descr="Screenshot_30_01_13_12_10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" y="1215529"/>
            <a:ext cx="8187733" cy="48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546412" y="2506058"/>
            <a:ext cx="2319453" cy="8251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tx1"/>
                </a:solidFill>
              </a:rPr>
              <a:t>desktop site</a:t>
            </a:r>
            <a:endParaRPr lang="nl-BE" sz="2400" b="1" dirty="0">
              <a:solidFill>
                <a:schemeClr val="tx1"/>
              </a:solidFill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6185201" y="2506058"/>
            <a:ext cx="2319453" cy="8251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tx1"/>
                </a:solidFill>
              </a:rPr>
              <a:t>aparte mobiele website</a:t>
            </a:r>
            <a:endParaRPr lang="nl-BE" sz="2400" b="1" dirty="0">
              <a:solidFill>
                <a:schemeClr val="tx1"/>
              </a:solidFill>
            </a:endParaRPr>
          </a:p>
        </p:txBody>
      </p:sp>
      <p:cxnSp>
        <p:nvCxnSpPr>
          <p:cNvPr id="4" name="Rechte verbindingslijn met pijl 3"/>
          <p:cNvCxnSpPr>
            <a:stCxn id="2" idx="3"/>
            <a:endCxn id="3" idx="1"/>
          </p:cNvCxnSpPr>
          <p:nvPr/>
        </p:nvCxnSpPr>
        <p:spPr>
          <a:xfrm>
            <a:off x="2865865" y="2918653"/>
            <a:ext cx="3319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kstvak 4"/>
          <p:cNvSpPr txBox="1"/>
          <p:nvPr/>
        </p:nvSpPr>
        <p:spPr>
          <a:xfrm>
            <a:off x="3638711" y="2549321"/>
            <a:ext cx="1945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smtClean="0">
                <a:solidFill>
                  <a:schemeClr val="accent6">
                    <a:lumMod val="50000"/>
                  </a:schemeClr>
                </a:solidFill>
              </a:rPr>
              <a:t>device </a:t>
            </a:r>
            <a:r>
              <a:rPr lang="nl-BE" sz="2000" b="1" dirty="0" err="1" smtClean="0">
                <a:solidFill>
                  <a:schemeClr val="accent6">
                    <a:lumMod val="50000"/>
                  </a:schemeClr>
                </a:solidFill>
              </a:rPr>
              <a:t>detection</a:t>
            </a:r>
            <a:endParaRPr lang="nl-BE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1650149" y="3943299"/>
            <a:ext cx="66661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specifieke inhoud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>
                <a:solidFill>
                  <a:schemeClr val="accent5">
                    <a:lumMod val="50000"/>
                  </a:schemeClr>
                </a:solidFill>
              </a:rPr>
              <a:t>e</a:t>
            </a: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igen </a:t>
            </a:r>
            <a:r>
              <a:rPr lang="nl-BE" sz="2000" b="1" dirty="0" err="1" smtClean="0">
                <a:solidFill>
                  <a:schemeClr val="accent5">
                    <a:lumMod val="50000"/>
                  </a:schemeClr>
                </a:solidFill>
              </a:rPr>
              <a:t>functionatiteiten</a:t>
            </a:r>
            <a:endParaRPr lang="nl-BE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aangepast </a:t>
            </a:r>
            <a:r>
              <a:rPr lang="nl-BE" sz="2000" b="1" dirty="0">
                <a:solidFill>
                  <a:schemeClr val="accent5">
                    <a:lumMod val="50000"/>
                  </a:schemeClr>
                </a:solidFill>
              </a:rPr>
              <a:t>aan afmetingen van elk scherm (ook IPad mini)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gebruiksvriendelijk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afzonderlijke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>
                <a:solidFill>
                  <a:schemeClr val="accent5">
                    <a:lumMod val="50000"/>
                  </a:schemeClr>
                </a:solidFill>
              </a:rPr>
              <a:t>niet goed voor </a:t>
            </a:r>
            <a:r>
              <a:rPr lang="nl-BE" sz="2000" b="1" dirty="0" smtClean="0">
                <a:solidFill>
                  <a:schemeClr val="accent5">
                    <a:lumMod val="50000"/>
                  </a:schemeClr>
                </a:solidFill>
              </a:rPr>
              <a:t>SEO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1775" y="1516488"/>
            <a:ext cx="6249275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 smtClean="0">
                <a:cs typeface="Calibri" pitchFamily="34" charset="0"/>
              </a:rPr>
              <a:t> mogelijkheid 2 : enkel </a:t>
            </a:r>
            <a:r>
              <a:rPr lang="nl-BE" sz="2600" b="1" dirty="0" err="1" smtClean="0">
                <a:cs typeface="Calibri" pitchFamily="34" charset="0"/>
              </a:rPr>
              <a:t>responsive</a:t>
            </a:r>
            <a:r>
              <a:rPr lang="nl-BE" sz="2600" b="1" dirty="0" smtClean="0">
                <a:cs typeface="Calibri" pitchFamily="34" charset="0"/>
              </a:rPr>
              <a:t> website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Afgeronde rechthoek 7"/>
          <p:cNvSpPr/>
          <p:nvPr/>
        </p:nvSpPr>
        <p:spPr>
          <a:xfrm>
            <a:off x="265814" y="787987"/>
            <a:ext cx="8442251" cy="467832"/>
          </a:xfrm>
          <a:prstGeom prst="roundRect">
            <a:avLst/>
          </a:prstGeom>
          <a:gradFill>
            <a:gsLst>
              <a:gs pos="9000">
                <a:srgbClr val="0000CC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2. de website moet toegankelijk zijn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34018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creenshot_30_01_13_12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4" y="1474012"/>
            <a:ext cx="5176498" cy="3948440"/>
          </a:xfrm>
          <a:prstGeom prst="rect">
            <a:avLst/>
          </a:prstGeom>
        </p:spPr>
      </p:pic>
      <p:pic>
        <p:nvPicPr>
          <p:cNvPr id="3" name="Picture 4" descr="f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74" y="1474012"/>
            <a:ext cx="3126999" cy="4690499"/>
          </a:xfrm>
          <a:prstGeom prst="rect">
            <a:avLst/>
          </a:prstGeom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01775" y="748947"/>
            <a:ext cx="7269169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 smtClean="0">
                <a:solidFill>
                  <a:schemeClr val="bg1">
                    <a:lumMod val="50000"/>
                  </a:schemeClr>
                </a:solidFill>
                <a:cs typeface="Calibri" pitchFamily="34" charset="0"/>
              </a:rPr>
              <a:t> voorbeeld website met aparte smartphone versie :</a:t>
            </a:r>
            <a:endParaRPr lang="nl-NL" sz="2600" b="1" dirty="0">
              <a:solidFill>
                <a:schemeClr val="bg1">
                  <a:lumMod val="50000"/>
                </a:schemeClr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8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546412" y="2135140"/>
            <a:ext cx="2319453" cy="8251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tx1"/>
                </a:solidFill>
              </a:rPr>
              <a:t>desktop site</a:t>
            </a:r>
            <a:endParaRPr lang="nl-BE" sz="2400" b="1" dirty="0">
              <a:solidFill>
                <a:schemeClr val="tx1"/>
              </a:solidFill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6185201" y="2135140"/>
            <a:ext cx="2319453" cy="825190"/>
          </a:xfrm>
          <a:prstGeom prst="round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bg1"/>
                </a:solidFill>
              </a:rPr>
              <a:t>aparte site voor smartphone</a:t>
            </a:r>
            <a:endParaRPr lang="nl-BE" sz="2400" b="1" dirty="0">
              <a:solidFill>
                <a:schemeClr val="bg1"/>
              </a:solidFill>
            </a:endParaRPr>
          </a:p>
        </p:txBody>
      </p:sp>
      <p:cxnSp>
        <p:nvCxnSpPr>
          <p:cNvPr id="4" name="Rechte verbindingslijn met pijl 3"/>
          <p:cNvCxnSpPr>
            <a:stCxn id="2" idx="3"/>
            <a:endCxn id="3" idx="1"/>
          </p:cNvCxnSpPr>
          <p:nvPr/>
        </p:nvCxnSpPr>
        <p:spPr>
          <a:xfrm>
            <a:off x="2865865" y="2547735"/>
            <a:ext cx="3319336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kstvak 4"/>
          <p:cNvSpPr txBox="1"/>
          <p:nvPr/>
        </p:nvSpPr>
        <p:spPr>
          <a:xfrm>
            <a:off x="3281873" y="2178403"/>
            <a:ext cx="2555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smtClean="0">
                <a:solidFill>
                  <a:srgbClr val="C00000"/>
                </a:solidFill>
              </a:rPr>
              <a:t>smartphone </a:t>
            </a:r>
            <a:r>
              <a:rPr lang="nl-BE" sz="2000" b="1" dirty="0" err="1" smtClean="0">
                <a:solidFill>
                  <a:srgbClr val="C00000"/>
                </a:solidFill>
              </a:rPr>
              <a:t>detection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01775" y="1391791"/>
            <a:ext cx="687335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 smtClean="0">
                <a:cs typeface="Calibri" pitchFamily="34" charset="0"/>
              </a:rPr>
              <a:t> mogelijkheid 3a : beste oplossing : combinatie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546412" y="5320673"/>
            <a:ext cx="2319453" cy="825190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tx1"/>
                </a:solidFill>
              </a:rPr>
              <a:t>tablet </a:t>
            </a:r>
            <a:r>
              <a:rPr lang="nl-BE" sz="2400" b="1" dirty="0" err="1" smtClean="0">
                <a:solidFill>
                  <a:schemeClr val="tx1"/>
                </a:solidFill>
              </a:rPr>
              <a:t>optimized</a:t>
            </a:r>
            <a:endParaRPr lang="nl-BE" sz="2400" b="1" dirty="0">
              <a:solidFill>
                <a:schemeClr val="tx1"/>
              </a:solidFill>
            </a:endParaRPr>
          </a:p>
        </p:txBody>
      </p:sp>
      <p:cxnSp>
        <p:nvCxnSpPr>
          <p:cNvPr id="8" name="Rechte verbindingslijn met pijl 7"/>
          <p:cNvCxnSpPr>
            <a:stCxn id="2" idx="2"/>
            <a:endCxn id="7" idx="0"/>
          </p:cNvCxnSpPr>
          <p:nvPr/>
        </p:nvCxnSpPr>
        <p:spPr>
          <a:xfrm>
            <a:off x="1706139" y="2960330"/>
            <a:ext cx="0" cy="23603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 rot="16200000">
            <a:off x="446049" y="3959738"/>
            <a:ext cx="2083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err="1" smtClean="0">
                <a:solidFill>
                  <a:schemeClr val="accent3">
                    <a:lumMod val="50000"/>
                  </a:schemeClr>
                </a:solidFill>
              </a:rPr>
              <a:t>responsive</a:t>
            </a:r>
            <a:r>
              <a:rPr lang="nl-BE" sz="2000" b="1" dirty="0" smtClean="0">
                <a:solidFill>
                  <a:schemeClr val="accent3">
                    <a:lumMod val="50000"/>
                  </a:schemeClr>
                </a:solidFill>
              </a:rPr>
              <a:t> design</a:t>
            </a:r>
            <a:endParaRPr lang="nl-BE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Afgeronde rechthoek 9"/>
          <p:cNvSpPr/>
          <p:nvPr/>
        </p:nvSpPr>
        <p:spPr>
          <a:xfrm>
            <a:off x="338468" y="650985"/>
            <a:ext cx="8442251" cy="467832"/>
          </a:xfrm>
          <a:prstGeom prst="roundRect">
            <a:avLst/>
          </a:prstGeom>
          <a:gradFill>
            <a:gsLst>
              <a:gs pos="9000">
                <a:srgbClr val="0000CC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2. de website moet toegankelijk zijn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301698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546412" y="2109262"/>
            <a:ext cx="2319453" cy="8251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tx1"/>
                </a:solidFill>
              </a:rPr>
              <a:t>desktop site</a:t>
            </a:r>
            <a:endParaRPr lang="nl-BE" sz="2400" b="1" dirty="0">
              <a:solidFill>
                <a:schemeClr val="tx1"/>
              </a:solidFill>
            </a:endParaRPr>
          </a:p>
        </p:txBody>
      </p:sp>
      <p:cxnSp>
        <p:nvCxnSpPr>
          <p:cNvPr id="3" name="Rechte verbindingslijn met pijl 2"/>
          <p:cNvCxnSpPr>
            <a:stCxn id="2" idx="3"/>
          </p:cNvCxnSpPr>
          <p:nvPr/>
        </p:nvCxnSpPr>
        <p:spPr>
          <a:xfrm>
            <a:off x="2865865" y="2521857"/>
            <a:ext cx="3319336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01775" y="1347656"/>
            <a:ext cx="687335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 smtClean="0">
                <a:cs typeface="Calibri" pitchFamily="34" charset="0"/>
              </a:rPr>
              <a:t> mogelijkheid 3b : beste oplossing : combinatie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638711" y="2152525"/>
            <a:ext cx="1945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smtClean="0">
                <a:solidFill>
                  <a:schemeClr val="accent6">
                    <a:lumMod val="50000"/>
                  </a:schemeClr>
                </a:solidFill>
              </a:rPr>
              <a:t>device </a:t>
            </a:r>
            <a:r>
              <a:rPr lang="nl-BE" sz="2000" b="1" dirty="0" err="1" smtClean="0">
                <a:solidFill>
                  <a:schemeClr val="accent6">
                    <a:lumMod val="50000"/>
                  </a:schemeClr>
                </a:solidFill>
              </a:rPr>
              <a:t>detection</a:t>
            </a:r>
            <a:endParaRPr lang="nl-BE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6185201" y="2109262"/>
            <a:ext cx="2319453" cy="8251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tx1"/>
                </a:solidFill>
              </a:rPr>
              <a:t>aparte mobiele website</a:t>
            </a:r>
            <a:endParaRPr lang="nl-BE" sz="2400" b="1" dirty="0">
              <a:solidFill>
                <a:schemeClr val="tx1"/>
              </a:solidFill>
            </a:endParaRPr>
          </a:p>
        </p:txBody>
      </p:sp>
      <p:sp>
        <p:nvSpPr>
          <p:cNvPr id="7" name="Afgeronde rechthoek 6"/>
          <p:cNvSpPr/>
          <p:nvPr/>
        </p:nvSpPr>
        <p:spPr>
          <a:xfrm>
            <a:off x="5887845" y="5333377"/>
            <a:ext cx="2932770" cy="825190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>
                <a:solidFill>
                  <a:schemeClr val="tx1"/>
                </a:solidFill>
              </a:rPr>
              <a:t>tablet / smartphone </a:t>
            </a:r>
            <a:r>
              <a:rPr lang="nl-BE" sz="2400" b="1" dirty="0" err="1" smtClean="0">
                <a:solidFill>
                  <a:schemeClr val="tx1"/>
                </a:solidFill>
              </a:rPr>
              <a:t>optimized</a:t>
            </a:r>
            <a:endParaRPr lang="nl-BE" sz="2400" b="1" dirty="0">
              <a:solidFill>
                <a:schemeClr val="tx1"/>
              </a:solidFill>
            </a:endParaRPr>
          </a:p>
        </p:txBody>
      </p:sp>
      <p:cxnSp>
        <p:nvCxnSpPr>
          <p:cNvPr id="8" name="Rechte verbindingslijn met pijl 7"/>
          <p:cNvCxnSpPr>
            <a:endCxn id="7" idx="0"/>
          </p:cNvCxnSpPr>
          <p:nvPr/>
        </p:nvCxnSpPr>
        <p:spPr>
          <a:xfrm>
            <a:off x="7344928" y="2973034"/>
            <a:ext cx="9302" cy="236034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 rot="16200000">
            <a:off x="6077401" y="3933860"/>
            <a:ext cx="2083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 err="1" smtClean="0">
                <a:solidFill>
                  <a:schemeClr val="accent3">
                    <a:lumMod val="50000"/>
                  </a:schemeClr>
                </a:solidFill>
              </a:rPr>
              <a:t>responsive</a:t>
            </a:r>
            <a:r>
              <a:rPr lang="nl-BE" sz="2000" b="1" dirty="0" smtClean="0">
                <a:solidFill>
                  <a:schemeClr val="accent3">
                    <a:lumMod val="50000"/>
                  </a:schemeClr>
                </a:solidFill>
              </a:rPr>
              <a:t> design</a:t>
            </a:r>
            <a:endParaRPr lang="nl-BE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Afgeronde rechthoek 9"/>
          <p:cNvSpPr/>
          <p:nvPr/>
        </p:nvSpPr>
        <p:spPr>
          <a:xfrm>
            <a:off x="378364" y="701742"/>
            <a:ext cx="8442251" cy="467832"/>
          </a:xfrm>
          <a:prstGeom prst="roundRect">
            <a:avLst/>
          </a:prstGeom>
          <a:gradFill>
            <a:gsLst>
              <a:gs pos="9000">
                <a:srgbClr val="0000CC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2. de website moet toegankelijk zijn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37769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01775" y="1162822"/>
            <a:ext cx="3086551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 smtClean="0">
                <a:cs typeface="Calibri" pitchFamily="34" charset="0"/>
              </a:rPr>
              <a:t> cookie wetgeving !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309905" y="655990"/>
            <a:ext cx="8442251" cy="467832"/>
          </a:xfrm>
          <a:prstGeom prst="roundRect">
            <a:avLst/>
          </a:prstGeom>
          <a:gradFill>
            <a:gsLst>
              <a:gs pos="9000">
                <a:srgbClr val="0000CC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2. de website moet toegankelijk zijn</a:t>
            </a:r>
            <a:endParaRPr lang="nl-BE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9" t="10524" r="22208" b="69222"/>
          <a:stretch/>
        </p:blipFill>
        <p:spPr bwMode="auto">
          <a:xfrm>
            <a:off x="107504" y="1626152"/>
            <a:ext cx="8847054" cy="1944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Afbeelding 1" descr="image0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3" r="14507" b="8752"/>
          <a:stretch/>
        </p:blipFill>
        <p:spPr bwMode="auto">
          <a:xfrm>
            <a:off x="1589992" y="3663729"/>
            <a:ext cx="2638400" cy="201385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01775" y="5676764"/>
            <a:ext cx="813363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 smtClean="0">
                <a:cs typeface="Calibri" pitchFamily="34" charset="0"/>
              </a:rPr>
              <a:t> 		omzeilen door cookies op eigen servers op te slaan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" name="Rechte verbindingslijn met pijl 6"/>
          <p:cNvCxnSpPr/>
          <p:nvPr/>
        </p:nvCxnSpPr>
        <p:spPr>
          <a:xfrm>
            <a:off x="715494" y="5942321"/>
            <a:ext cx="308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5"/>
          <a:srcRect l="1026" t="72800" r="79400" b="6000"/>
          <a:stretch/>
        </p:blipFill>
        <p:spPr>
          <a:xfrm>
            <a:off x="5070181" y="3755932"/>
            <a:ext cx="2983230" cy="1817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77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01775" y="1240465"/>
            <a:ext cx="4934941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 smtClean="0">
                <a:cs typeface="Calibri" pitchFamily="34" charset="0"/>
              </a:rPr>
              <a:t> vermijd zoveel mogelijk plug-ins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310149" y="693118"/>
            <a:ext cx="8442251" cy="467832"/>
          </a:xfrm>
          <a:prstGeom prst="roundRect">
            <a:avLst/>
          </a:prstGeom>
          <a:gradFill>
            <a:gsLst>
              <a:gs pos="9000">
                <a:srgbClr val="0000CC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2. de website moet toegankelijk zijn</a:t>
            </a:r>
            <a:endParaRPr lang="nl-BE" sz="2400" b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5"/>
          <a:stretch/>
        </p:blipFill>
        <p:spPr>
          <a:xfrm>
            <a:off x="1043796" y="1824936"/>
            <a:ext cx="7252709" cy="430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oomdiagram: Voorbereiding 1"/>
          <p:cNvSpPr/>
          <p:nvPr/>
        </p:nvSpPr>
        <p:spPr>
          <a:xfrm>
            <a:off x="4683521" y="2683904"/>
            <a:ext cx="4327451" cy="1541721"/>
          </a:xfrm>
          <a:prstGeom prst="flowChartPreparation">
            <a:avLst/>
          </a:prstGeom>
          <a:gradFill>
            <a:gsLst>
              <a:gs pos="19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gebruiksvriendelijk</a:t>
            </a:r>
            <a:endParaRPr lang="nl-BE" sz="2400" b="1" dirty="0"/>
          </a:p>
        </p:txBody>
      </p:sp>
      <p:sp>
        <p:nvSpPr>
          <p:cNvPr id="3" name="Stroomdiagram: Voorbereiding 2"/>
          <p:cNvSpPr/>
          <p:nvPr/>
        </p:nvSpPr>
        <p:spPr>
          <a:xfrm>
            <a:off x="244490" y="2683903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toegankelijk</a:t>
            </a:r>
            <a:endParaRPr lang="nl-BE" sz="2400" b="1" dirty="0"/>
          </a:p>
        </p:txBody>
      </p:sp>
      <p:sp>
        <p:nvSpPr>
          <p:cNvPr id="4" name="Stroomdiagram: Voorbereiding 3"/>
          <p:cNvSpPr/>
          <p:nvPr/>
        </p:nvSpPr>
        <p:spPr>
          <a:xfrm>
            <a:off x="2408216" y="4273183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interessant en aantrekkelijk</a:t>
            </a:r>
            <a:endParaRPr lang="nl-BE" sz="2400" b="1" dirty="0"/>
          </a:p>
        </p:txBody>
      </p:sp>
      <p:sp>
        <p:nvSpPr>
          <p:cNvPr id="5" name="Stroomdiagram: Voorbereiding 4"/>
          <p:cNvSpPr/>
          <p:nvPr/>
        </p:nvSpPr>
        <p:spPr>
          <a:xfrm>
            <a:off x="2408215" y="1094623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vindbaar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23622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43452" y="649978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4338" y="1210728"/>
            <a:ext cx="745960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 smtClean="0">
                <a:cs typeface="Calibri" pitchFamily="34" charset="0"/>
              </a:rPr>
              <a:t> goed gestructureerde en aantrekkelijke homepage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91091" y="1720276"/>
            <a:ext cx="6923818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beperk scrollen – </a:t>
            </a:r>
            <a:r>
              <a:rPr lang="nl-BE" sz="2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geen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scrollen op homepage !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2987" y="2231464"/>
            <a:ext cx="8247451" cy="3693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makkelijke en duidelijke navigatie</a:t>
            </a:r>
          </a:p>
          <a:p>
            <a:pPr>
              <a:buFont typeface="Wingdings" pitchFamily="2" charset="2"/>
              <a:buBlip>
                <a:blip r:embed="rId2"/>
              </a:buBlip>
            </a:pPr>
            <a:endParaRPr lang="nl-BE" sz="2600" b="1" dirty="0">
              <a:cs typeface="Calibri" pitchFamily="34" charset="0"/>
            </a:endParaRP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 smtClean="0">
                <a:cs typeface="Calibri" pitchFamily="34" charset="0"/>
              </a:rPr>
              <a:t>navigatiebalken bovenaan en eventueel links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 smtClean="0">
                <a:cs typeface="Calibri" pitchFamily="34" charset="0"/>
              </a:rPr>
              <a:t>op elke pagina zichtbaar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>
                <a:cs typeface="Calibri" pitchFamily="34" charset="0"/>
              </a:rPr>
              <a:t>t</a:t>
            </a:r>
            <a:r>
              <a:rPr lang="nl-BE" sz="2600" b="1" dirty="0" smtClean="0">
                <a:cs typeface="Calibri" pitchFamily="34" charset="0"/>
              </a:rPr>
              <a:t>oon het bos, niet de bomen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 smtClean="0">
                <a:cs typeface="Calibri" pitchFamily="34" charset="0"/>
              </a:rPr>
              <a:t>bouw eigen zoekfuncties in (e-commerce)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 smtClean="0">
                <a:cs typeface="Calibri" pitchFamily="34" charset="0"/>
              </a:rPr>
              <a:t>site map (SEO !)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 err="1" smtClean="0">
                <a:cs typeface="Calibri" pitchFamily="34" charset="0"/>
              </a:rPr>
              <a:t>subnavigatie</a:t>
            </a:r>
            <a:r>
              <a:rPr lang="nl-BE" sz="2600" b="1" dirty="0" smtClean="0">
                <a:cs typeface="Calibri" pitchFamily="34" charset="0"/>
              </a:rPr>
              <a:t> pas op onderliggende pagina’s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 smtClean="0">
                <a:cs typeface="Calibri" pitchFamily="34" charset="0"/>
              </a:rPr>
              <a:t>maak een </a:t>
            </a:r>
            <a:r>
              <a:rPr lang="nl-BE" sz="2600" b="1" dirty="0" err="1" smtClean="0">
                <a:cs typeface="Calibri" pitchFamily="34" charset="0"/>
              </a:rPr>
              <a:t>kruimelpad</a:t>
            </a:r>
            <a:endParaRPr lang="nl-BE" sz="2600" b="1" dirty="0" smtClean="0">
              <a:cs typeface="Calibri" pitchFamily="34" charset="0"/>
            </a:endParaRPr>
          </a:p>
        </p:txBody>
      </p:sp>
      <p:cxnSp>
        <p:nvCxnSpPr>
          <p:cNvPr id="6" name="Rechte verbindingslijn met pijl 5"/>
          <p:cNvCxnSpPr/>
          <p:nvPr/>
        </p:nvCxnSpPr>
        <p:spPr>
          <a:xfrm>
            <a:off x="2997028" y="2723907"/>
            <a:ext cx="0" cy="372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5" b="10515"/>
          <a:stretch/>
        </p:blipFill>
        <p:spPr>
          <a:xfrm>
            <a:off x="2093642" y="5846726"/>
            <a:ext cx="5715000" cy="3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785A5-4130-154E-A8DD-A4C69204DC59}" type="slidenum">
              <a:rPr lang="en-US"/>
              <a:pPr/>
              <a:t>4</a:t>
            </a:fld>
            <a:endParaRPr lang="en-US"/>
          </a:p>
        </p:txBody>
      </p:sp>
      <p:sp>
        <p:nvSpPr>
          <p:cNvPr id="819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JA!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/>
            <a:r>
              <a:rPr lang="en-US"/>
              <a:t>Jouw eigen stukje virtuele grond en de enige plek op het internet die je volledig onder controle hebt</a:t>
            </a:r>
          </a:p>
          <a:p>
            <a:pPr marL="472059"/>
            <a:r>
              <a:rPr lang="en-US"/>
              <a:t>Op lange termijn niet vertrouwen op een ander platform zoals bijvoorbeeld Facebook.</a:t>
            </a:r>
          </a:p>
          <a:p>
            <a:pPr marL="472059"/>
            <a:r>
              <a:rPr lang="en-US"/>
              <a:t>Je een eigen webadres (URL)</a:t>
            </a:r>
          </a:p>
        </p:txBody>
      </p:sp>
    </p:spTree>
    <p:extLst>
      <p:ext uri="{BB962C8B-B14F-4D97-AF65-F5344CB8AC3E}">
        <p14:creationId xmlns:p14="http://schemas.microsoft.com/office/powerpoint/2010/main" val="32369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8818" t="10001" r="18949" b="24024"/>
          <a:stretch/>
        </p:blipFill>
        <p:spPr>
          <a:xfrm>
            <a:off x="733646" y="1426439"/>
            <a:ext cx="7793665" cy="4647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89445" y="705084"/>
            <a:ext cx="6976910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bv : APPLE : eenvoudige navigatie op homepage</a:t>
            </a:r>
            <a:endParaRPr lang="nl-NL" sz="2600" b="1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9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26675" t="8800" r="26825" b="7734"/>
          <a:stretch/>
        </p:blipFill>
        <p:spPr>
          <a:xfrm>
            <a:off x="1846669" y="694631"/>
            <a:ext cx="5373641" cy="54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39200" t="8800" r="40550" b="4666"/>
          <a:stretch/>
        </p:blipFill>
        <p:spPr>
          <a:xfrm>
            <a:off x="4342285" y="672373"/>
            <a:ext cx="2265549" cy="5445709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89445" y="790834"/>
            <a:ext cx="3686650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bv : PROXIS :</a:t>
            </a:r>
          </a:p>
          <a:p>
            <a:r>
              <a:rPr lang="nl-BE" sz="2600" b="1" dirty="0" smtClean="0">
                <a:solidFill>
                  <a:schemeClr val="bg1">
                    <a:lumMod val="50000"/>
                  </a:schemeClr>
                </a:solidFill>
                <a:cs typeface="Calibri" pitchFamily="34" charset="0"/>
              </a:rPr>
              <a:t>veel te drukke homepage</a:t>
            </a:r>
            <a:endParaRPr lang="nl-NL" sz="2600" b="1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Picture 16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4" r="9839"/>
          <a:stretch/>
        </p:blipFill>
        <p:spPr>
          <a:xfrm>
            <a:off x="133816" y="686279"/>
            <a:ext cx="4516244" cy="2855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Content Placeholder 3" descr="Picture 16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2325" r="9740" b="5282"/>
          <a:stretch/>
        </p:blipFill>
        <p:spPr>
          <a:xfrm>
            <a:off x="2988525" y="3073994"/>
            <a:ext cx="6066263" cy="30534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253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5750" t="9814" r="15917" b="11627"/>
          <a:stretch/>
        </p:blipFill>
        <p:spPr>
          <a:xfrm>
            <a:off x="1296366" y="1291206"/>
            <a:ext cx="7095242" cy="4871489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68668" y="640081"/>
            <a:ext cx="2603470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absolute ramp …</a:t>
            </a:r>
            <a:endParaRPr lang="nl-NL" sz="26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31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94254" y="667240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996" y="1216785"/>
            <a:ext cx="8168198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let op met multimedia – liefst </a:t>
            </a:r>
            <a:r>
              <a:rPr lang="nl-BE" sz="2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geen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video als homepage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92" y="1853645"/>
            <a:ext cx="5263376" cy="36623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80282" y="5603908"/>
            <a:ext cx="3606821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geluid is absolute NO !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5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44741" y="684492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996" y="1216776"/>
            <a:ext cx="860299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gebruik geen lange carrousels : mensen hebben geen tijd </a:t>
            </a:r>
          </a:p>
          <a:p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   om ze uit te kijken of denken dat het een reclamebanner is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20300" t="9200" r="20675" b="9200"/>
          <a:stretch/>
        </p:blipFill>
        <p:spPr>
          <a:xfrm>
            <a:off x="2075242" y="2328093"/>
            <a:ext cx="4905421" cy="3814635"/>
          </a:xfrm>
          <a:prstGeom prst="rect">
            <a:avLst/>
          </a:prstGeom>
        </p:spPr>
      </p:pic>
      <p:sp>
        <p:nvSpPr>
          <p:cNvPr id="5" name="PIJL-RECHTS 4"/>
          <p:cNvSpPr/>
          <p:nvPr/>
        </p:nvSpPr>
        <p:spPr bwMode="auto">
          <a:xfrm rot="1740000">
            <a:off x="1289468" y="2989257"/>
            <a:ext cx="1678304" cy="61694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4832" t="9535" r="16667" b="16093"/>
          <a:stretch/>
        </p:blipFill>
        <p:spPr>
          <a:xfrm>
            <a:off x="830207" y="683012"/>
            <a:ext cx="7767382" cy="5036514"/>
          </a:xfrm>
          <a:prstGeom prst="rect">
            <a:avLst/>
          </a:prstGeom>
        </p:spPr>
      </p:pic>
      <p:sp>
        <p:nvSpPr>
          <p:cNvPr id="3" name="PIJL-RECHTS 2"/>
          <p:cNvSpPr/>
          <p:nvPr/>
        </p:nvSpPr>
        <p:spPr bwMode="auto">
          <a:xfrm rot="19860000" flipV="1">
            <a:off x="874544" y="5411055"/>
            <a:ext cx="1678304" cy="616942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" name="PIJL-RECHTS 3"/>
          <p:cNvSpPr/>
          <p:nvPr/>
        </p:nvSpPr>
        <p:spPr bwMode="auto">
          <a:xfrm rot="8940000" flipV="1">
            <a:off x="5927451" y="2530204"/>
            <a:ext cx="1678304" cy="616942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2732248"/>
            <a:ext cx="8042394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  gebruik Google </a:t>
            </a:r>
            <a:r>
              <a:rPr lang="nl-BE" sz="2600" b="1" dirty="0" err="1" smtClean="0">
                <a:latin typeface="Calibri" pitchFamily="34" charset="0"/>
                <a:cs typeface="Calibri" pitchFamily="34" charset="0"/>
              </a:rPr>
              <a:t>Places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om contactinfo te optimaliseren</a:t>
            </a:r>
            <a:endParaRPr lang="nl-BE" sz="2600" b="1" dirty="0" smtClean="0">
              <a:cs typeface="Calibri" pitchFamily="34" charset="0"/>
            </a:endParaRP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 l="2922" t="13406" r="46333" b="46995"/>
          <a:stretch>
            <a:fillRect/>
          </a:stretch>
        </p:blipFill>
        <p:spPr bwMode="auto">
          <a:xfrm>
            <a:off x="849086" y="3314909"/>
            <a:ext cx="5718980" cy="27892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26321" t="55165" r="45779" b="16755"/>
          <a:stretch>
            <a:fillRect/>
          </a:stretch>
        </p:blipFill>
        <p:spPr bwMode="auto">
          <a:xfrm>
            <a:off x="6404164" y="4787191"/>
            <a:ext cx="2235529" cy="1406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94629" y="1183603"/>
            <a:ext cx="7818872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4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duidelijk zichtbare link naar de contact pagina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2600" b="1" dirty="0">
                <a:cs typeface="Calibri" pitchFamily="34" charset="0"/>
              </a:rPr>
              <a:t>c</a:t>
            </a:r>
            <a:r>
              <a:rPr lang="nl-NL" sz="2600" b="1" dirty="0" smtClean="0">
                <a:latin typeface="Calibri" pitchFamily="34" charset="0"/>
                <a:cs typeface="Calibri" pitchFamily="34" charset="0"/>
              </a:rPr>
              <a:t>ontactgegevens (email, telefoon, namen, …)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l-NL" sz="2600" b="1" dirty="0">
                <a:cs typeface="Calibri" pitchFamily="34" charset="0"/>
              </a:rPr>
              <a:t>a</a:t>
            </a:r>
            <a:r>
              <a:rPr lang="nl-NL" sz="2600" b="1" dirty="0" smtClean="0">
                <a:cs typeface="Calibri" pitchFamily="34" charset="0"/>
              </a:rPr>
              <a:t>dres + eventueel routeplan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" name="Rechte verbindingslijn met pijl 5"/>
          <p:cNvCxnSpPr/>
          <p:nvPr/>
        </p:nvCxnSpPr>
        <p:spPr>
          <a:xfrm>
            <a:off x="2998379" y="2388350"/>
            <a:ext cx="0" cy="372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Afgeronde rechthoek 6"/>
          <p:cNvSpPr/>
          <p:nvPr/>
        </p:nvSpPr>
        <p:spPr>
          <a:xfrm>
            <a:off x="334826" y="641364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32372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22850" t="8800" r="24425" b="5333"/>
          <a:stretch/>
        </p:blipFill>
        <p:spPr>
          <a:xfrm>
            <a:off x="1605670" y="678299"/>
            <a:ext cx="5942444" cy="54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1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Belang van website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Sectie 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8253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26825" t="8800" r="27050" b="6800"/>
          <a:stretch/>
        </p:blipFill>
        <p:spPr>
          <a:xfrm>
            <a:off x="371056" y="672437"/>
            <a:ext cx="5236114" cy="5389366"/>
          </a:xfrm>
          <a:prstGeom prst="rect">
            <a:avLst/>
          </a:prstGeom>
        </p:spPr>
      </p:pic>
      <p:sp>
        <p:nvSpPr>
          <p:cNvPr id="3" name="Ovaal 2"/>
          <p:cNvSpPr/>
          <p:nvPr/>
        </p:nvSpPr>
        <p:spPr bwMode="auto">
          <a:xfrm>
            <a:off x="3365482" y="5713212"/>
            <a:ext cx="821064" cy="503400"/>
          </a:xfrm>
          <a:prstGeom prst="ellipse">
            <a:avLst/>
          </a:prstGeom>
          <a:noFill/>
          <a:ln w="63500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27950" t="9199" r="32450" b="4933"/>
          <a:stretch/>
        </p:blipFill>
        <p:spPr>
          <a:xfrm>
            <a:off x="6229628" y="2020413"/>
            <a:ext cx="2657894" cy="3241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229628" y="672437"/>
            <a:ext cx="232717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BE" sz="2600" b="1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mediamarkt :</a:t>
            </a:r>
          </a:p>
          <a:p>
            <a:r>
              <a:rPr lang="nl-BE" sz="2600" b="1" dirty="0" smtClean="0">
                <a:solidFill>
                  <a:schemeClr val="bg1">
                    <a:lumMod val="50000"/>
                  </a:schemeClr>
                </a:solidFill>
                <a:cs typeface="Calibri" pitchFamily="34" charset="0"/>
              </a:rPr>
              <a:t>geen telefoon ?</a:t>
            </a:r>
            <a:endParaRPr lang="nl-NL" sz="2600" b="1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91091" y="1310156"/>
            <a:ext cx="5380768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 smtClean="0">
                <a:cs typeface="Calibri" pitchFamily="34" charset="0"/>
              </a:rPr>
              <a:t> mobiele website : duimvriendelijk !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Afgeronde rechthoek 2"/>
          <p:cNvSpPr/>
          <p:nvPr/>
        </p:nvSpPr>
        <p:spPr>
          <a:xfrm>
            <a:off x="265814" y="676863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pic>
        <p:nvPicPr>
          <p:cNvPr id="4" name="Picture 4" descr="IMG_476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02" y="1846053"/>
            <a:ext cx="2862316" cy="42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9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91091" y="1533224"/>
            <a:ext cx="8271303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landing page is niet altijd de homepage : zorg ervoor dat</a:t>
            </a:r>
          </a:p>
          <a:p>
            <a:r>
              <a:rPr lang="nl-BE" sz="2600" b="1" dirty="0" smtClean="0">
                <a:cs typeface="Calibri" pitchFamily="34" charset="0"/>
              </a:rPr>
              <a:t>    vanaf elke pagina duidelijk en eenvoudig kan</a:t>
            </a:r>
          </a:p>
          <a:p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   genavigeerd worden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4338" y="3011233"/>
            <a:ext cx="6661567" cy="20928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update regelmatig de inhoud van de website</a:t>
            </a:r>
          </a:p>
          <a:p>
            <a:pPr>
              <a:buFont typeface="Wingdings" pitchFamily="2" charset="2"/>
              <a:buBlip>
                <a:blip r:embed="rId2"/>
              </a:buBlip>
            </a:pPr>
            <a:endParaRPr lang="nl-BE" sz="2600" b="1" dirty="0" smtClean="0">
              <a:cs typeface="Calibri" pitchFamily="34" charset="0"/>
            </a:endParaRP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 smtClean="0">
                <a:cs typeface="Calibri" pitchFamily="34" charset="0"/>
              </a:rPr>
              <a:t>vermeld de update datum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 smtClean="0">
                <a:cs typeface="Calibri" pitchFamily="34" charset="0"/>
              </a:rPr>
              <a:t>“wat is er nieuw” knop</a:t>
            </a:r>
          </a:p>
          <a:p>
            <a:pPr marL="1828800" lvl="3" indent="-457200">
              <a:buFont typeface="Wingdings" panose="05000000000000000000" pitchFamily="2" charset="2"/>
              <a:buChar char="§"/>
            </a:pPr>
            <a:r>
              <a:rPr lang="nl-BE" sz="2600" b="1" dirty="0" smtClean="0">
                <a:cs typeface="Calibri" pitchFamily="34" charset="0"/>
              </a:rPr>
              <a:t>SEO !</a:t>
            </a:r>
          </a:p>
        </p:txBody>
      </p:sp>
      <p:cxnSp>
        <p:nvCxnSpPr>
          <p:cNvPr id="4" name="Rechte verbindingslijn met pijl 3"/>
          <p:cNvCxnSpPr/>
          <p:nvPr/>
        </p:nvCxnSpPr>
        <p:spPr>
          <a:xfrm>
            <a:off x="2998379" y="3503676"/>
            <a:ext cx="0" cy="372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Afgeronde rechthoek 4"/>
          <p:cNvSpPr/>
          <p:nvPr/>
        </p:nvSpPr>
        <p:spPr>
          <a:xfrm>
            <a:off x="265814" y="667223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419469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2321" t="11428" r="22321" b="34286"/>
          <a:stretch>
            <a:fillRect/>
          </a:stretch>
        </p:blipFill>
        <p:spPr bwMode="auto">
          <a:xfrm>
            <a:off x="243031" y="672413"/>
            <a:ext cx="8566431" cy="525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 l="21152" t="20000" r="66826" b="53860"/>
          <a:stretch>
            <a:fillRect/>
          </a:stretch>
        </p:blipFill>
        <p:spPr bwMode="auto">
          <a:xfrm>
            <a:off x="3544047" y="1920895"/>
            <a:ext cx="3102505" cy="42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IJL-RECHTS 3"/>
          <p:cNvSpPr/>
          <p:nvPr/>
        </p:nvSpPr>
        <p:spPr bwMode="auto">
          <a:xfrm rot="1740000">
            <a:off x="1814986" y="1437616"/>
            <a:ext cx="2137141" cy="78687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" name="Ovaal 4"/>
          <p:cNvSpPr/>
          <p:nvPr/>
        </p:nvSpPr>
        <p:spPr bwMode="auto">
          <a:xfrm>
            <a:off x="762408" y="736544"/>
            <a:ext cx="1140780" cy="708185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2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8200" t="9466" r="19175" b="11734"/>
          <a:stretch/>
        </p:blipFill>
        <p:spPr>
          <a:xfrm>
            <a:off x="595475" y="628966"/>
            <a:ext cx="7858412" cy="5562062"/>
          </a:xfrm>
          <a:prstGeom prst="rect">
            <a:avLst/>
          </a:prstGeom>
        </p:spPr>
      </p:pic>
      <p:sp>
        <p:nvSpPr>
          <p:cNvPr id="3" name="Ovaal 2"/>
          <p:cNvSpPr/>
          <p:nvPr/>
        </p:nvSpPr>
        <p:spPr>
          <a:xfrm>
            <a:off x="501803" y="1228734"/>
            <a:ext cx="1527717" cy="78058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al 3"/>
          <p:cNvSpPr/>
          <p:nvPr/>
        </p:nvSpPr>
        <p:spPr>
          <a:xfrm>
            <a:off x="6579217" y="927651"/>
            <a:ext cx="1527717" cy="602166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" name="Rechte verbindingslijn met pijl 4"/>
          <p:cNvCxnSpPr>
            <a:endCxn id="3" idx="6"/>
          </p:cNvCxnSpPr>
          <p:nvPr/>
        </p:nvCxnSpPr>
        <p:spPr>
          <a:xfrm flipH="1">
            <a:off x="2029520" y="1228734"/>
            <a:ext cx="4572002" cy="390293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al 5"/>
          <p:cNvSpPr/>
          <p:nvPr/>
        </p:nvSpPr>
        <p:spPr>
          <a:xfrm>
            <a:off x="2029520" y="4685613"/>
            <a:ext cx="2453270" cy="1304693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880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384006"/>
            <a:ext cx="8181535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groepeer tekst,  centreer geen afbeeldingen binnen een</a:t>
            </a:r>
          </a:p>
          <a:p>
            <a:r>
              <a:rPr lang="nl-BE" sz="2600" b="1" dirty="0" smtClean="0">
                <a:cs typeface="Calibri" pitchFamily="34" charset="0"/>
              </a:rPr>
              <a:t>    tekstblok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3996" y="5095108"/>
            <a:ext cx="286751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geen taalfouten !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91091" y="5633804"/>
            <a:ext cx="3224665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vermijd afkortingen</a:t>
            </a:r>
            <a:endParaRPr lang="nl-NL" sz="2600" b="1" u="sng" dirty="0">
              <a:solidFill>
                <a:srgbClr val="0000CC"/>
              </a:solidFill>
              <a:cs typeface="Calibri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91091" y="2901259"/>
            <a:ext cx="717433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indien tekstkolommen : max 12 lijnen per kolom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91091" y="2337722"/>
            <a:ext cx="628383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maak korte tekstparagrafen (max 6 lijnen)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1091" y="4506749"/>
            <a:ext cx="3337709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gebruik korte zinnen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1094" y="3519621"/>
            <a:ext cx="8027262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geef paragrafen en kolommen een titel zodat de surfer</a:t>
            </a:r>
          </a:p>
          <a:p>
            <a:r>
              <a:rPr lang="nl-BE" sz="2600" b="1" dirty="0" smtClean="0">
                <a:cs typeface="Calibri" pitchFamily="34" charset="0"/>
              </a:rPr>
              <a:t>    snel ziet wat de inhoud ervan is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Afgeronde rechthoek 8"/>
          <p:cNvSpPr/>
          <p:nvPr/>
        </p:nvSpPr>
        <p:spPr>
          <a:xfrm>
            <a:off x="326199" y="649978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20134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362331"/>
            <a:ext cx="6325065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kleurgebruik :</a:t>
            </a:r>
          </a:p>
          <a:p>
            <a:r>
              <a:rPr lang="nl-BE" sz="2600" b="1" dirty="0" smtClean="0">
                <a:cs typeface="Calibri" pitchFamily="34" charset="0"/>
              </a:rPr>
              <a:t>			“say </a:t>
            </a:r>
            <a:r>
              <a:rPr lang="nl-BE" sz="2600" b="1" dirty="0" err="1" smtClean="0">
                <a:cs typeface="Calibri" pitchFamily="34" charset="0"/>
              </a:rPr>
              <a:t>it</a:t>
            </a:r>
            <a:r>
              <a:rPr lang="nl-BE" sz="2600" b="1" dirty="0" smtClean="0">
                <a:cs typeface="Calibri" pitchFamily="34" charset="0"/>
              </a:rPr>
              <a:t> </a:t>
            </a:r>
            <a:r>
              <a:rPr lang="nl-BE" sz="2600" b="1" dirty="0" err="1" smtClean="0">
                <a:cs typeface="Calibri" pitchFamily="34" charset="0"/>
              </a:rPr>
              <a:t>loud</a:t>
            </a:r>
            <a:r>
              <a:rPr lang="nl-BE" sz="2600" b="1" dirty="0" smtClean="0">
                <a:cs typeface="Calibri" pitchFamily="34" charset="0"/>
              </a:rPr>
              <a:t> : </a:t>
            </a:r>
            <a:r>
              <a:rPr lang="nl-BE" sz="2600" b="1" dirty="0" err="1" smtClean="0">
                <a:cs typeface="Calibri" pitchFamily="34" charset="0"/>
              </a:rPr>
              <a:t>I’m</a:t>
            </a:r>
            <a:r>
              <a:rPr lang="nl-BE" sz="2600" b="1" dirty="0" smtClean="0">
                <a:cs typeface="Calibri" pitchFamily="34" charset="0"/>
              </a:rPr>
              <a:t> </a:t>
            </a:r>
            <a:r>
              <a:rPr lang="nl-BE" sz="2600" b="1" dirty="0" err="1" smtClean="0">
                <a:cs typeface="Calibri" pitchFamily="34" charset="0"/>
              </a:rPr>
              <a:t>white</a:t>
            </a:r>
            <a:r>
              <a:rPr lang="nl-BE" sz="2600" b="1" dirty="0" smtClean="0">
                <a:cs typeface="Calibri" pitchFamily="34" charset="0"/>
              </a:rPr>
              <a:t> </a:t>
            </a:r>
            <a:r>
              <a:rPr lang="nl-BE" sz="2600" b="1" dirty="0" err="1" smtClean="0">
                <a:cs typeface="Calibri" pitchFamily="34" charset="0"/>
              </a:rPr>
              <a:t>and</a:t>
            </a:r>
            <a:r>
              <a:rPr lang="nl-BE" sz="2600" b="1" dirty="0" smtClean="0">
                <a:cs typeface="Calibri" pitchFamily="34" charset="0"/>
              </a:rPr>
              <a:t> </a:t>
            </a:r>
            <a:r>
              <a:rPr lang="nl-BE" sz="2600" b="1" dirty="0" err="1" smtClean="0">
                <a:cs typeface="Calibri" pitchFamily="34" charset="0"/>
              </a:rPr>
              <a:t>proud</a:t>
            </a:r>
            <a:r>
              <a:rPr lang="nl-BE" sz="2600" b="1" dirty="0" smtClean="0">
                <a:cs typeface="Calibri" pitchFamily="34" charset="0"/>
              </a:rPr>
              <a:t>”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265814" y="658603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pic>
        <p:nvPicPr>
          <p:cNvPr id="4" name="Afbeelding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19417" t="12884" r="22000" b="27953"/>
          <a:stretch/>
        </p:blipFill>
        <p:spPr>
          <a:xfrm>
            <a:off x="1539724" y="2454028"/>
            <a:ext cx="6065407" cy="365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83996" y="3034863"/>
            <a:ext cx="4528869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onderlijn nooit tekst (= link !)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1" y="3618163"/>
            <a:ext cx="5456045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werken aan website ? Vermeld dit ! </a:t>
            </a:r>
            <a:endParaRPr lang="nl-NL" sz="2600" b="1" u="sng" dirty="0">
              <a:solidFill>
                <a:srgbClr val="0000CC"/>
              </a:solidFill>
              <a:cs typeface="Calibri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91091" y="1474806"/>
            <a:ext cx="6632778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lettertype : sans </a:t>
            </a:r>
            <a:r>
              <a:rPr lang="nl-BE" sz="2600" b="1" dirty="0" err="1" smtClean="0">
                <a:latin typeface="Calibri" pitchFamily="34" charset="0"/>
                <a:cs typeface="Calibri" pitchFamily="34" charset="0"/>
              </a:rPr>
              <a:t>serif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, 11 of 12 tekengrootte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91091" y="2125442"/>
            <a:ext cx="8136138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zorg dat pagina’s kunnen afgedrukt worden – let hierbij</a:t>
            </a:r>
          </a:p>
          <a:p>
            <a:r>
              <a:rPr lang="nl-BE" sz="2600" b="1" dirty="0" smtClean="0">
                <a:cs typeface="Calibri" pitchFamily="34" charset="0"/>
              </a:rPr>
              <a:t>    opnieuw op gebruik van kleuren, afbeeldingen, …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265814" y="693101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8528" y="4138547"/>
            <a:ext cx="7831503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zorg voor back-up pagina </a:t>
            </a:r>
            <a:r>
              <a:rPr lang="nl-BE" sz="2600" b="1" dirty="0" err="1" smtClean="0">
                <a:cs typeface="Calibri" pitchFamily="34" charset="0"/>
              </a:rPr>
              <a:t>i.g.v</a:t>
            </a:r>
            <a:r>
              <a:rPr lang="nl-BE" sz="2600" b="1" dirty="0" smtClean="0">
                <a:cs typeface="Calibri" pitchFamily="34" charset="0"/>
              </a:rPr>
              <a:t>. technische problemen</a:t>
            </a:r>
            <a:endParaRPr lang="nl-NL" sz="2600" b="1" u="sng" dirty="0">
              <a:solidFill>
                <a:srgbClr val="0000CC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4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 cstate="print"/>
          <a:srcRect t="19115" r="26563" b="24194"/>
          <a:stretch>
            <a:fillRect/>
          </a:stretch>
        </p:blipFill>
        <p:spPr bwMode="auto">
          <a:xfrm>
            <a:off x="369384" y="1115549"/>
            <a:ext cx="8169582" cy="4582725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35810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666" t="9256" r="13333" b="20000"/>
          <a:stretch/>
        </p:blipFill>
        <p:spPr>
          <a:xfrm>
            <a:off x="175384" y="1065204"/>
            <a:ext cx="8793232" cy="43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Doel van website per fase</a:t>
            </a:r>
            <a:endParaRPr lang="nl-NL" dirty="0"/>
          </a:p>
        </p:txBody>
      </p:sp>
      <p:pic>
        <p:nvPicPr>
          <p:cNvPr id="6" name="Tijdelijke aanduiding voor inhoud 5" descr="Schermafbeelding 2014-09-12 om 22.58.2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t="6737" r="3183"/>
          <a:stretch/>
        </p:blipFill>
        <p:spPr>
          <a:xfrm>
            <a:off x="6999202" y="1299605"/>
            <a:ext cx="1973257" cy="1843374"/>
          </a:xfrm>
        </p:spPr>
      </p:pic>
      <p:sp>
        <p:nvSpPr>
          <p:cNvPr id="7" name="Tekstvak 6"/>
          <p:cNvSpPr txBox="1"/>
          <p:nvPr/>
        </p:nvSpPr>
        <p:spPr>
          <a:xfrm>
            <a:off x="782611" y="1580201"/>
            <a:ext cx="790418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 dirty="0" smtClean="0"/>
              <a:t>Exploratiefase</a:t>
            </a:r>
          </a:p>
          <a:p>
            <a:pPr marL="742950" lvl="1" indent="-285750">
              <a:buFont typeface="Arial"/>
              <a:buChar char="•"/>
            </a:pPr>
            <a:r>
              <a:rPr lang="nl-NL" sz="2400" dirty="0" smtClean="0"/>
              <a:t>Gemakkelijk gevonden worden in Google</a:t>
            </a:r>
          </a:p>
          <a:p>
            <a:pPr marL="742950" lvl="1" indent="-285750">
              <a:buFont typeface="Arial"/>
              <a:buChar char="•"/>
            </a:pPr>
            <a:r>
              <a:rPr lang="nl-NL" sz="2400" dirty="0" smtClean="0"/>
              <a:t>Informatie geven</a:t>
            </a:r>
          </a:p>
          <a:p>
            <a:pPr marL="285750" indent="-285750">
              <a:buFont typeface="Arial"/>
              <a:buChar char="•"/>
            </a:pPr>
            <a:r>
              <a:rPr lang="nl-NL" sz="2400" dirty="0" smtClean="0"/>
              <a:t>Beslissingsfase</a:t>
            </a:r>
          </a:p>
          <a:p>
            <a:pPr marL="742950" lvl="1" indent="-285750">
              <a:buFont typeface="Arial"/>
              <a:buChar char="•"/>
            </a:pPr>
            <a:r>
              <a:rPr lang="nl-NL" sz="2400" dirty="0" smtClean="0"/>
              <a:t>Complexe/dure materialen: informatie verschaffen</a:t>
            </a:r>
          </a:p>
          <a:p>
            <a:pPr marL="742950" lvl="1" indent="-285750">
              <a:buFont typeface="Arial"/>
              <a:buChar char="•"/>
            </a:pPr>
            <a:r>
              <a:rPr lang="nl-NL" sz="2400" dirty="0" smtClean="0"/>
              <a:t>Ondersteuning op moment van keuze</a:t>
            </a:r>
          </a:p>
          <a:p>
            <a:pPr marL="285750" indent="-285750">
              <a:buFont typeface="Arial"/>
              <a:buChar char="•"/>
            </a:pPr>
            <a:r>
              <a:rPr lang="nl-NL" sz="2400" dirty="0"/>
              <a:t>Gebruiksfase</a:t>
            </a:r>
          </a:p>
          <a:p>
            <a:pPr marL="742950" lvl="1" indent="-285750">
              <a:buFont typeface="Arial"/>
              <a:buChar char="•"/>
            </a:pPr>
            <a:r>
              <a:rPr lang="nl-NL" sz="2400" dirty="0"/>
              <a:t>Opbouwen van relatie</a:t>
            </a:r>
          </a:p>
          <a:p>
            <a:pPr marL="1200150" lvl="2" indent="-285750">
              <a:buFont typeface="Arial"/>
              <a:buChar char="•"/>
            </a:pPr>
            <a:r>
              <a:rPr lang="nl-NL" sz="2400" dirty="0"/>
              <a:t>Extra diensten en informatie voor optimaal gebruik</a:t>
            </a:r>
          </a:p>
          <a:p>
            <a:pPr marL="1200150" lvl="2" indent="-285750">
              <a:buFont typeface="Arial"/>
              <a:buChar char="•"/>
            </a:pPr>
            <a:r>
              <a:rPr lang="nl-NL" sz="2400" dirty="0"/>
              <a:t>Meningen van klanten die kunnen helpen in exploratie</a:t>
            </a:r>
          </a:p>
          <a:p>
            <a:pPr lvl="1"/>
            <a:endParaRPr lang="nl-NL" sz="3200" dirty="0" smtClean="0"/>
          </a:p>
          <a:p>
            <a:pPr lvl="1"/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866572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image0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6"/>
          <a:stretch/>
        </p:blipFill>
        <p:spPr bwMode="auto">
          <a:xfrm>
            <a:off x="269823" y="639417"/>
            <a:ext cx="3750086" cy="29289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/>
          <a:srcRect l="18875" t="8933" r="20525" b="48800"/>
          <a:stretch/>
        </p:blipFill>
        <p:spPr>
          <a:xfrm>
            <a:off x="745869" y="3430280"/>
            <a:ext cx="6881565" cy="2699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Afbeelding 1" descr="image0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9" r="17093" b="16228"/>
          <a:stretch/>
        </p:blipFill>
        <p:spPr bwMode="auto">
          <a:xfrm>
            <a:off x="4728118" y="729762"/>
            <a:ext cx="4215161" cy="30839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1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8500" t="11866" r="20000" b="28865"/>
          <a:stretch/>
        </p:blipFill>
        <p:spPr>
          <a:xfrm>
            <a:off x="759125" y="1956364"/>
            <a:ext cx="7726951" cy="4188685"/>
          </a:xfrm>
          <a:prstGeom prst="rect">
            <a:avLst/>
          </a:prstGeom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4337" y="1178274"/>
            <a:ext cx="5025863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pas inhoud aan </a:t>
            </a:r>
            <a:r>
              <a:rPr lang="nl-BE" sz="2600" b="1" dirty="0" err="1" smtClean="0">
                <a:cs typeface="Calibri" pitchFamily="34" charset="0"/>
              </a:rPr>
              <a:t>aan</a:t>
            </a:r>
            <a:r>
              <a:rPr lang="nl-BE" sz="2600" b="1" dirty="0" smtClean="0">
                <a:cs typeface="Calibri" pitchFamily="34" charset="0"/>
              </a:rPr>
              <a:t> doelgroep …</a:t>
            </a:r>
          </a:p>
        </p:txBody>
      </p:sp>
      <p:sp>
        <p:nvSpPr>
          <p:cNvPr id="4" name="Afgeronde rechthoek 3"/>
          <p:cNvSpPr/>
          <p:nvPr/>
        </p:nvSpPr>
        <p:spPr>
          <a:xfrm>
            <a:off x="401474" y="641352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sp>
        <p:nvSpPr>
          <p:cNvPr id="5" name="PIJL-RECHTS 4"/>
          <p:cNvSpPr/>
          <p:nvPr/>
        </p:nvSpPr>
        <p:spPr bwMode="auto">
          <a:xfrm rot="1800000">
            <a:off x="3769124" y="1958748"/>
            <a:ext cx="1071570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Ovaal 5"/>
          <p:cNvSpPr/>
          <p:nvPr/>
        </p:nvSpPr>
        <p:spPr>
          <a:xfrm>
            <a:off x="334539" y="2883317"/>
            <a:ext cx="3200400" cy="1561170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10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322006"/>
            <a:ext cx="4250074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stem inhoud af op elkaar …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265814" y="641345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pic>
        <p:nvPicPr>
          <p:cNvPr id="4" name="Content Placeholder 3" descr="BN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" t="1600" r="4201" b="186"/>
          <a:stretch/>
        </p:blipFill>
        <p:spPr>
          <a:xfrm>
            <a:off x="611890" y="2027278"/>
            <a:ext cx="8093888" cy="34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4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://1.bp.blogspot.com/_ej2uvDGAwnE/Sw44KtrCS-I/AAAAAAAAAkw/h23MIU7OpSc/s1600/opelReclam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457" y="1271240"/>
            <a:ext cx="8741867" cy="3699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721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Picture 1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" t="3316" r="1746" b="20216"/>
          <a:stretch/>
        </p:blipFill>
        <p:spPr>
          <a:xfrm>
            <a:off x="1561820" y="1036472"/>
            <a:ext cx="6077415" cy="46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8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53" y="593216"/>
            <a:ext cx="6378497" cy="5581185"/>
          </a:xfrm>
          <a:prstGeom prst="rect">
            <a:avLst/>
          </a:prstGeom>
        </p:spPr>
      </p:pic>
      <p:sp>
        <p:nvSpPr>
          <p:cNvPr id="3" name="PIJL-RECHTS 2"/>
          <p:cNvSpPr/>
          <p:nvPr/>
        </p:nvSpPr>
        <p:spPr bwMode="auto">
          <a:xfrm rot="1800000">
            <a:off x="2019225" y="3393683"/>
            <a:ext cx="1071570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" name="Ovaal 3"/>
          <p:cNvSpPr/>
          <p:nvPr/>
        </p:nvSpPr>
        <p:spPr>
          <a:xfrm>
            <a:off x="2776654" y="2993515"/>
            <a:ext cx="1625987" cy="78058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18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149486"/>
            <a:ext cx="703583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waar plaats je best klikknoppen op je website ?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25871" t="27806" r="31829" b="16035"/>
          <a:stretch>
            <a:fillRect/>
          </a:stretch>
        </p:blipFill>
        <p:spPr bwMode="auto">
          <a:xfrm>
            <a:off x="1932316" y="1693575"/>
            <a:ext cx="5410309" cy="448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fgeronde rechthoek 3"/>
          <p:cNvSpPr/>
          <p:nvPr/>
        </p:nvSpPr>
        <p:spPr>
          <a:xfrm>
            <a:off x="265814" y="641345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250170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83996" y="1988651"/>
            <a:ext cx="499136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zorg ervoor dat alle links werken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1" y="2550167"/>
            <a:ext cx="7857407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geef links een andere tekstkleur en geef duidelijk aan</a:t>
            </a:r>
          </a:p>
          <a:p>
            <a:r>
              <a:rPr lang="nl-BE" sz="2600" b="1" dirty="0" smtClean="0">
                <a:cs typeface="Calibri" pitchFamily="34" charset="0"/>
              </a:rPr>
              <a:t>    waarvoor de link dient :</a:t>
            </a:r>
          </a:p>
          <a:p>
            <a:r>
              <a:rPr lang="nl-BE" sz="2600" b="1" dirty="0">
                <a:cs typeface="Calibri" pitchFamily="34" charset="0"/>
              </a:rPr>
              <a:t>	</a:t>
            </a:r>
            <a:r>
              <a:rPr lang="nl-BE" sz="2600" b="1" dirty="0" smtClean="0">
                <a:cs typeface="Calibri" pitchFamily="34" charset="0"/>
              </a:rPr>
              <a:t>	</a:t>
            </a:r>
            <a:r>
              <a:rPr lang="nl-BE" sz="2600" b="1" dirty="0" err="1" smtClean="0">
                <a:cs typeface="Calibri" pitchFamily="34" charset="0"/>
              </a:rPr>
              <a:t>bvb</a:t>
            </a:r>
            <a:r>
              <a:rPr lang="nl-BE" sz="2600" b="1" dirty="0" smtClean="0">
                <a:cs typeface="Calibri" pitchFamily="34" charset="0"/>
              </a:rPr>
              <a:t> : </a:t>
            </a:r>
            <a:r>
              <a:rPr lang="nl-BE" sz="2600" b="1" u="sng" dirty="0" smtClean="0">
                <a:solidFill>
                  <a:srgbClr val="0000CC"/>
                </a:solidFill>
                <a:cs typeface="Calibri" pitchFamily="34" charset="0"/>
              </a:rPr>
              <a:t>schrijf je nu in voor deze bijscholing</a:t>
            </a:r>
            <a:endParaRPr lang="nl-NL" sz="2600" b="1" u="sng" dirty="0">
              <a:solidFill>
                <a:srgbClr val="0000CC"/>
              </a:solidFill>
              <a:cs typeface="Calibri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91091" y="1409897"/>
            <a:ext cx="7401642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gebruik </a:t>
            </a:r>
            <a:r>
              <a:rPr lang="nl-BE" sz="2600" b="1" dirty="0" err="1" smtClean="0">
                <a:latin typeface="Calibri" pitchFamily="34" charset="0"/>
                <a:cs typeface="Calibri" pitchFamily="34" charset="0"/>
              </a:rPr>
              <a:t>thumbnails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om pagina’s sneller te openen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Afgeronde rechthoek 4"/>
          <p:cNvSpPr/>
          <p:nvPr/>
        </p:nvSpPr>
        <p:spPr>
          <a:xfrm>
            <a:off x="265814" y="649971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80282" y="3992153"/>
            <a:ext cx="8287333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makkelijk in te vullen formulieren ;</a:t>
            </a:r>
          </a:p>
          <a:p>
            <a:r>
              <a:rPr lang="nl-BE" sz="2600" b="1" dirty="0" smtClean="0">
                <a:cs typeface="Calibri" pitchFamily="34" charset="0"/>
              </a:rPr>
              <a:t>    indien reeds geregistreerd : zoveel mogelijk automatisch</a:t>
            </a:r>
          </a:p>
          <a:p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   laten invullen door systeem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15625" t="16379" r="33854" b="6896"/>
          <a:stretch>
            <a:fillRect/>
          </a:stretch>
        </p:blipFill>
        <p:spPr bwMode="auto">
          <a:xfrm>
            <a:off x="1775483" y="860478"/>
            <a:ext cx="5433621" cy="498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180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Analytics In Real Life - Online Check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258763" y="1810630"/>
            <a:ext cx="7648248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85750" marR="0" lvl="0" indent="-285750" eaLnBrk="0" latinLnBrk="0" hangingPunct="0">
              <a:lnSpc>
                <a:spcPct val="100000"/>
              </a:lnSpc>
              <a:buClrTx/>
              <a:buSzTx/>
              <a:buFont typeface="Arial"/>
              <a:buChar char="•"/>
              <a:tabLst/>
              <a:defRPr/>
            </a:pPr>
            <a:r>
              <a:rPr lang="nl-BE" sz="2400" dirty="0"/>
              <a:t>makkelijk om respons te genereren</a:t>
            </a:r>
          </a:p>
          <a:p>
            <a:pPr marL="285750" lvl="1" indent="-285750" eaLnBrk="0" hangingPunct="0">
              <a:buFont typeface="Arial"/>
              <a:buChar char="•"/>
            </a:pPr>
            <a:r>
              <a:rPr lang="nl-BE" sz="2400" dirty="0"/>
              <a:t> relatief goedkoop</a:t>
            </a:r>
          </a:p>
          <a:p>
            <a:pPr marL="285750" lvl="1" indent="-285750" eaLnBrk="0" hangingPunct="0">
              <a:buFont typeface="Arial"/>
              <a:buChar char="•"/>
            </a:pPr>
            <a:r>
              <a:rPr lang="nl-BE" sz="2400" dirty="0"/>
              <a:t> permissiemarketing</a:t>
            </a:r>
          </a:p>
          <a:p>
            <a:pPr marL="285750" lvl="1" indent="-285750" eaLnBrk="0" hangingPunct="0">
              <a:buFont typeface="Arial"/>
              <a:buChar char="•"/>
            </a:pPr>
            <a:r>
              <a:rPr lang="nl-BE" sz="2400" dirty="0"/>
              <a:t> erg flexibel</a:t>
            </a:r>
          </a:p>
          <a:p>
            <a:pPr marL="285750" lvl="1" indent="-285750" eaLnBrk="0" hangingPunct="0">
              <a:buFont typeface="Arial"/>
              <a:buChar char="•"/>
            </a:pPr>
            <a:r>
              <a:rPr lang="nl-BE" sz="2400" dirty="0"/>
              <a:t> talrijke creatieve mogelijkheden</a:t>
            </a:r>
          </a:p>
          <a:p>
            <a:pPr marL="285750" lvl="1" indent="-285750" eaLnBrk="0" hangingPunct="0">
              <a:buFont typeface="Arial"/>
              <a:buChar char="•"/>
            </a:pPr>
            <a:r>
              <a:rPr lang="nl-BE" sz="2400" dirty="0"/>
              <a:t> e-commerce : wereldwijde markt mogelijk</a:t>
            </a:r>
          </a:p>
          <a:p>
            <a:pPr marL="285750" lvl="1" indent="-285750" eaLnBrk="0" hangingPunct="0">
              <a:buFont typeface="Arial"/>
              <a:buChar char="•"/>
            </a:pPr>
            <a:r>
              <a:rPr lang="nl-BE" sz="2400" dirty="0"/>
              <a:t> e-commerce : makkelijk shoppen, makkelijk vergelijken</a:t>
            </a:r>
          </a:p>
          <a:p>
            <a:pPr marL="285750" lvl="1" indent="-285750" eaLnBrk="0" hangingPunct="0">
              <a:buFont typeface="Arial"/>
              <a:buChar char="•"/>
            </a:pPr>
            <a:r>
              <a:rPr lang="nl-BE" sz="2400" dirty="0"/>
              <a:t> e-commerce : distributiekosten verminderen</a:t>
            </a:r>
          </a:p>
          <a:p>
            <a:pPr marL="285750" lvl="1" indent="-285750" eaLnBrk="0" hangingPunct="0">
              <a:buFont typeface="Arial"/>
              <a:buChar char="•"/>
            </a:pPr>
            <a:r>
              <a:rPr lang="nl-BE" sz="2400" dirty="0"/>
              <a:t> e-commerce : controle over de distributie </a:t>
            </a:r>
          </a:p>
          <a:p>
            <a:pPr marL="285750" lvl="1" indent="-285750" eaLnBrk="0" hangingPunct="0">
              <a:buFont typeface="Arial"/>
              <a:buChar char="•"/>
            </a:pPr>
            <a:r>
              <a:rPr lang="nl-BE" sz="2400" dirty="0"/>
              <a:t> 100% interactief</a:t>
            </a:r>
            <a:endParaRPr lang="nl-NL" sz="2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Sterke punten website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77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265814" y="658597"/>
            <a:ext cx="8442251" cy="467832"/>
          </a:xfrm>
          <a:prstGeom prst="roundRect">
            <a:avLst/>
          </a:prstGeom>
          <a:gradFill>
            <a:gsLst>
              <a:gs pos="13000">
                <a:schemeClr val="accent3">
                  <a:lumMod val="5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3. de website moet gebruiksvriendelijk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1" y="1418523"/>
            <a:ext cx="2190921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bouw RSS in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58925" t="70293" r="20675" b="18907"/>
          <a:stretch/>
        </p:blipFill>
        <p:spPr>
          <a:xfrm>
            <a:off x="518634" y="4918850"/>
            <a:ext cx="3108960" cy="925830"/>
          </a:xfrm>
          <a:prstGeom prst="rect">
            <a:avLst/>
          </a:prstGeom>
        </p:spPr>
      </p:pic>
      <p:pic>
        <p:nvPicPr>
          <p:cNvPr id="5" name="Picture 12" descr="rss symboo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32045" y="1410026"/>
            <a:ext cx="500940" cy="500940"/>
          </a:xfrm>
          <a:prstGeom prst="rect">
            <a:avLst/>
          </a:prstGeom>
          <a:noFill/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27194" y="2112945"/>
            <a:ext cx="668061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RSS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Rich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Site Summary </a:t>
            </a:r>
            <a:r>
              <a:rPr kumimoji="0" lang="nl-NL" sz="22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Really</a:t>
            </a: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Simple </a:t>
            </a:r>
            <a:r>
              <a:rPr kumimoji="0" lang="nl-NL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Syndication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27194" y="2705164"/>
            <a:ext cx="734079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goedkopere manier om mensen naar de website te lokken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( + RSS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zorgt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voor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een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hogere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page ranking)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27194" y="3583918"/>
            <a:ext cx="390555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nl-NL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RSS = complementair (= pull)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963730" y="3944281"/>
            <a:ext cx="8107389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surfer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bepaalt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welke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feeds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hij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wil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ontvangen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+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frequentie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ervan</a:t>
            </a:r>
            <a:endParaRPr kumimoji="0" lang="en-GB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GB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vermijdt</a:t>
            </a:r>
            <a:r>
              <a:rPr kumimoji="0" lang="en-GB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spamming</a:t>
            </a:r>
          </a:p>
        </p:txBody>
      </p:sp>
    </p:spTree>
    <p:extLst>
      <p:ext uri="{BB962C8B-B14F-4D97-AF65-F5344CB8AC3E}">
        <p14:creationId xmlns:p14="http://schemas.microsoft.com/office/powerpoint/2010/main" val="29250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oomdiagram: Voorbereiding 1"/>
          <p:cNvSpPr/>
          <p:nvPr/>
        </p:nvSpPr>
        <p:spPr>
          <a:xfrm>
            <a:off x="4571941" y="2589026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gebruiksvriendelijk</a:t>
            </a:r>
            <a:endParaRPr lang="nl-BE" sz="2400" b="1" dirty="0"/>
          </a:p>
        </p:txBody>
      </p:sp>
      <p:sp>
        <p:nvSpPr>
          <p:cNvPr id="3" name="Stroomdiagram: Voorbereiding 2"/>
          <p:cNvSpPr/>
          <p:nvPr/>
        </p:nvSpPr>
        <p:spPr>
          <a:xfrm>
            <a:off x="132910" y="2589025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toegankelijk</a:t>
            </a:r>
            <a:endParaRPr lang="nl-BE" sz="2400" b="1" dirty="0"/>
          </a:p>
        </p:txBody>
      </p:sp>
      <p:sp>
        <p:nvSpPr>
          <p:cNvPr id="4" name="Stroomdiagram: Voorbereiding 3"/>
          <p:cNvSpPr/>
          <p:nvPr/>
        </p:nvSpPr>
        <p:spPr>
          <a:xfrm>
            <a:off x="2296636" y="4178305"/>
            <a:ext cx="4327451" cy="1541721"/>
          </a:xfrm>
          <a:prstGeom prst="flowChartPreparation">
            <a:avLst/>
          </a:prstGeom>
          <a:gradFill>
            <a:gsLst>
              <a:gs pos="25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interessant en aantrekkelijk</a:t>
            </a:r>
            <a:endParaRPr lang="nl-BE" sz="2400" b="1" dirty="0"/>
          </a:p>
        </p:txBody>
      </p:sp>
      <p:sp>
        <p:nvSpPr>
          <p:cNvPr id="5" name="Stroomdiagram: Voorbereiding 4"/>
          <p:cNvSpPr/>
          <p:nvPr/>
        </p:nvSpPr>
        <p:spPr>
          <a:xfrm>
            <a:off x="2296635" y="999745"/>
            <a:ext cx="4327451" cy="154172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vindbaar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28971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262396"/>
            <a:ext cx="6755247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USP duidelijk vermelden, zeker op homepage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265814" y="649971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15625" t="15517" r="17187" b="24138"/>
          <a:stretch>
            <a:fillRect/>
          </a:stretch>
        </p:blipFill>
        <p:spPr bwMode="auto">
          <a:xfrm>
            <a:off x="715600" y="1802533"/>
            <a:ext cx="7992465" cy="433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JL-RECHTS 4"/>
          <p:cNvSpPr/>
          <p:nvPr/>
        </p:nvSpPr>
        <p:spPr bwMode="auto">
          <a:xfrm rot="1800000">
            <a:off x="1614203" y="2732401"/>
            <a:ext cx="1071570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19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874" t="8535" r="1476" b="4728"/>
          <a:stretch/>
        </p:blipFill>
        <p:spPr>
          <a:xfrm>
            <a:off x="194310" y="968932"/>
            <a:ext cx="8698230" cy="4346017"/>
          </a:xfrm>
          <a:prstGeom prst="rect">
            <a:avLst/>
          </a:prstGeom>
        </p:spPr>
      </p:pic>
      <p:sp>
        <p:nvSpPr>
          <p:cNvPr id="3" name="PIJL-RECHTS 2"/>
          <p:cNvSpPr/>
          <p:nvPr/>
        </p:nvSpPr>
        <p:spPr bwMode="auto">
          <a:xfrm rot="1800000">
            <a:off x="6177793" y="2404598"/>
            <a:ext cx="1071570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5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9549" t="9333" r="20451" b="31093"/>
          <a:stretch/>
        </p:blipFill>
        <p:spPr>
          <a:xfrm>
            <a:off x="154486" y="735981"/>
            <a:ext cx="8845087" cy="4939990"/>
          </a:xfrm>
          <a:prstGeom prst="rect">
            <a:avLst/>
          </a:prstGeom>
        </p:spPr>
      </p:pic>
      <p:sp>
        <p:nvSpPr>
          <p:cNvPr id="3" name="PIJL-OMLAAG 2"/>
          <p:cNvSpPr/>
          <p:nvPr/>
        </p:nvSpPr>
        <p:spPr bwMode="auto">
          <a:xfrm rot="-2100000">
            <a:off x="2257698" y="1285100"/>
            <a:ext cx="500066" cy="3841752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0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9025" t="18134" r="20000" b="17599"/>
          <a:stretch/>
        </p:blipFill>
        <p:spPr>
          <a:xfrm>
            <a:off x="141342" y="763532"/>
            <a:ext cx="8874089" cy="5261145"/>
          </a:xfrm>
          <a:prstGeom prst="rect">
            <a:avLst/>
          </a:prstGeom>
        </p:spPr>
      </p:pic>
      <p:sp>
        <p:nvSpPr>
          <p:cNvPr id="3" name="PIJL-RECHTS 2"/>
          <p:cNvSpPr/>
          <p:nvPr/>
        </p:nvSpPr>
        <p:spPr bwMode="auto">
          <a:xfrm rot="1800000">
            <a:off x="2576786" y="1205518"/>
            <a:ext cx="1071570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" name="PIJL-RECHTS 3"/>
          <p:cNvSpPr/>
          <p:nvPr/>
        </p:nvSpPr>
        <p:spPr bwMode="auto">
          <a:xfrm rot="1800000">
            <a:off x="2576786" y="2315312"/>
            <a:ext cx="1071570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1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042" t="22414" r="2603" b="5172"/>
          <a:stretch>
            <a:fillRect/>
          </a:stretch>
        </p:blipFill>
        <p:spPr bwMode="auto">
          <a:xfrm>
            <a:off x="100685" y="1347578"/>
            <a:ext cx="8653395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IJL-RECHTS 2"/>
          <p:cNvSpPr/>
          <p:nvPr/>
        </p:nvSpPr>
        <p:spPr bwMode="auto">
          <a:xfrm rot="1800000">
            <a:off x="6308646" y="943816"/>
            <a:ext cx="1071570" cy="428628"/>
          </a:xfrm>
          <a:prstGeom prst="rightArrow">
            <a:avLst/>
          </a:prstGeom>
          <a:solidFill>
            <a:srgbClr val="6699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" name="PIJL-RECHTS 3"/>
          <p:cNvSpPr/>
          <p:nvPr/>
        </p:nvSpPr>
        <p:spPr bwMode="auto">
          <a:xfrm rot="-5400000">
            <a:off x="1951272" y="4955197"/>
            <a:ext cx="1071570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5518820" y="68044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nl-NL" sz="2400" b="1" dirty="0">
                <a:solidFill>
                  <a:srgbClr val="669900"/>
                </a:solidFill>
                <a:latin typeface="Calibri" pitchFamily="34" charset="0"/>
              </a:rPr>
              <a:t> </a:t>
            </a:r>
            <a:r>
              <a:rPr lang="nl-NL" sz="2400" b="1" dirty="0" smtClean="0">
                <a:solidFill>
                  <a:srgbClr val="669900"/>
                </a:solidFill>
                <a:latin typeface="Calibri" pitchFamily="34" charset="0"/>
              </a:rPr>
              <a:t>OK !</a:t>
            </a:r>
            <a:endParaRPr lang="nl-NL" sz="2400" b="1" dirty="0">
              <a:solidFill>
                <a:srgbClr val="669900"/>
              </a:solidFill>
              <a:latin typeface="Calibri" pitchFamily="34" charset="0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1793598" y="5705296"/>
            <a:ext cx="13869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nl-NL" sz="2400" b="1" dirty="0" smtClean="0">
                <a:solidFill>
                  <a:srgbClr val="FF0000"/>
                </a:solidFill>
                <a:latin typeface="Calibri" pitchFamily="34" charset="0"/>
              </a:rPr>
              <a:t>NIET  OK!</a:t>
            </a:r>
            <a:endParaRPr lang="nl-NL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26199" y="649364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1" y="1129433"/>
            <a:ext cx="8433334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schrijf overtuigende teksten vanuit standpunt van surfer :</a:t>
            </a:r>
          </a:p>
          <a:p>
            <a:r>
              <a:rPr lang="nl-BE" sz="2600" b="1" dirty="0">
                <a:cs typeface="Calibri" pitchFamily="34" charset="0"/>
              </a:rPr>
              <a:t>	</a:t>
            </a:r>
            <a:r>
              <a:rPr lang="nl-BE" sz="2600" b="1" dirty="0" smtClean="0">
                <a:cs typeface="Calibri" pitchFamily="34" charset="0"/>
              </a:rPr>
              <a:t>	</a:t>
            </a:r>
            <a:r>
              <a:rPr lang="nl-BE" sz="2600" b="1" i="1" dirty="0" smtClean="0">
                <a:cs typeface="Calibri" pitchFamily="34" charset="0"/>
              </a:rPr>
              <a:t>“wat heb ik hieraan ?”</a:t>
            </a:r>
            <a:endParaRPr lang="nl-NL" sz="2600" b="1" i="1" dirty="0"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48276" t="36301" r="30172" b="16895"/>
          <a:stretch>
            <a:fillRect/>
          </a:stretch>
        </p:blipFill>
        <p:spPr bwMode="auto">
          <a:xfrm>
            <a:off x="3423424" y="1939664"/>
            <a:ext cx="2604153" cy="427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JL-RECHTS 4"/>
          <p:cNvSpPr/>
          <p:nvPr/>
        </p:nvSpPr>
        <p:spPr bwMode="auto">
          <a:xfrm flipH="1">
            <a:off x="5669519" y="2215931"/>
            <a:ext cx="577937" cy="141747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PIJL-RECHTS 5"/>
          <p:cNvSpPr/>
          <p:nvPr/>
        </p:nvSpPr>
        <p:spPr bwMode="auto">
          <a:xfrm rot="-1680000" flipH="1">
            <a:off x="5381102" y="5089619"/>
            <a:ext cx="577937" cy="141747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" name="PIJL-RECHTS 6"/>
          <p:cNvSpPr/>
          <p:nvPr/>
        </p:nvSpPr>
        <p:spPr bwMode="auto">
          <a:xfrm flipH="1">
            <a:off x="5667170" y="5358733"/>
            <a:ext cx="577937" cy="141747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1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8875" t="12800" r="19400" b="26667"/>
          <a:stretch/>
        </p:blipFill>
        <p:spPr>
          <a:xfrm>
            <a:off x="107331" y="963922"/>
            <a:ext cx="8947460" cy="4935780"/>
          </a:xfrm>
          <a:prstGeom prst="rect">
            <a:avLst/>
          </a:prstGeom>
        </p:spPr>
      </p:pic>
      <p:sp>
        <p:nvSpPr>
          <p:cNvPr id="3" name="PIJL-RECHTS 2"/>
          <p:cNvSpPr/>
          <p:nvPr/>
        </p:nvSpPr>
        <p:spPr bwMode="auto">
          <a:xfrm rot="1800000">
            <a:off x="4978978" y="1057946"/>
            <a:ext cx="1652194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" name="PIJL-RECHTS 3"/>
          <p:cNvSpPr/>
          <p:nvPr/>
        </p:nvSpPr>
        <p:spPr bwMode="auto">
          <a:xfrm rot="-2760000">
            <a:off x="6461966" y="2488728"/>
            <a:ext cx="1071570" cy="379283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17570" y="632719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6605" y="1256581"/>
            <a:ext cx="8016875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betrek surfer bij wat er op de website gebeurt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help surfers bij hun zoektocht naar juiste product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69725" t="25333" r="20150" b="57457"/>
          <a:stretch/>
        </p:blipFill>
        <p:spPr>
          <a:xfrm>
            <a:off x="186605" y="3228235"/>
            <a:ext cx="1543050" cy="147530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19476" t="18534" r="21049" b="20534"/>
          <a:stretch/>
        </p:blipFill>
        <p:spPr>
          <a:xfrm>
            <a:off x="1918010" y="2149133"/>
            <a:ext cx="7025268" cy="4048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al 5"/>
          <p:cNvSpPr/>
          <p:nvPr/>
        </p:nvSpPr>
        <p:spPr>
          <a:xfrm>
            <a:off x="1933343" y="2486138"/>
            <a:ext cx="2828228" cy="78058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/>
          <p:cNvSpPr/>
          <p:nvPr/>
        </p:nvSpPr>
        <p:spPr>
          <a:xfrm>
            <a:off x="1819740" y="4868858"/>
            <a:ext cx="2283909" cy="78058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/>
          <p:cNvSpPr/>
          <p:nvPr/>
        </p:nvSpPr>
        <p:spPr>
          <a:xfrm>
            <a:off x="7415561" y="5259150"/>
            <a:ext cx="1625987" cy="78058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33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457200" y="1463714"/>
            <a:ext cx="8045216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85750" indent="-285750" eaLnBrk="0" hangingPunct="0">
              <a:buFont typeface="Arial"/>
              <a:buChar char="•"/>
              <a:defRPr/>
            </a:pPr>
            <a:r>
              <a:rPr lang="nl-BE" sz="2400" dirty="0"/>
              <a:t>nog steeds beperkte dekking : aanvullend medium</a:t>
            </a:r>
          </a:p>
          <a:p>
            <a:pPr marL="285750" indent="-285750" eaLnBrk="0" hangingPunct="0">
              <a:buFont typeface="Arial"/>
              <a:buChar char="•"/>
              <a:defRPr/>
            </a:pPr>
            <a:r>
              <a:rPr lang="nl-BE" sz="2400" dirty="0"/>
              <a:t> complex, vooral voor oudere senioren</a:t>
            </a:r>
          </a:p>
          <a:p>
            <a:pPr marL="285750" indent="-285750" eaLnBrk="0" hangingPunct="0">
              <a:buFont typeface="Arial"/>
              <a:buChar char="•"/>
              <a:defRPr/>
            </a:pPr>
            <a:r>
              <a:rPr lang="nl-BE" sz="2400" dirty="0"/>
              <a:t> e-commerce : beperking bij doelgroep mogelijk</a:t>
            </a:r>
          </a:p>
          <a:p>
            <a:pPr marL="285750" indent="-285750" eaLnBrk="0" hangingPunct="0">
              <a:buFont typeface="Arial"/>
              <a:buChar char="•"/>
              <a:defRPr/>
            </a:pPr>
            <a:r>
              <a:rPr lang="nl-BE" sz="2400" dirty="0"/>
              <a:t> </a:t>
            </a:r>
            <a:r>
              <a:rPr lang="nl-BE" sz="2400" dirty="0"/>
              <a:t>“</a:t>
            </a:r>
            <a:r>
              <a:rPr lang="nl-BE" sz="2400" dirty="0" err="1"/>
              <a:t>showrooming</a:t>
            </a:r>
            <a:r>
              <a:rPr lang="nl-BE" sz="2400" dirty="0"/>
              <a:t>” : probleem !</a:t>
            </a:r>
          </a:p>
          <a:p>
            <a:pPr marL="285750" indent="-285750" eaLnBrk="0" hangingPunct="0">
              <a:buFont typeface="Arial"/>
              <a:buChar char="•"/>
              <a:defRPr/>
            </a:pPr>
            <a:r>
              <a:rPr lang="nl-BE" sz="2400" dirty="0"/>
              <a:t> veiligheid ?</a:t>
            </a:r>
          </a:p>
          <a:p>
            <a:pPr marL="285750" indent="-285750" eaLnBrk="0" hangingPunct="0">
              <a:buFont typeface="Arial"/>
              <a:buChar char="•"/>
              <a:defRPr/>
            </a:pPr>
            <a:r>
              <a:rPr lang="nl-BE" sz="2400" dirty="0"/>
              <a:t> privacy bepalingen</a:t>
            </a:r>
          </a:p>
          <a:p>
            <a:pPr marL="285750" indent="-285750" eaLnBrk="0" hangingPunct="0">
              <a:buFont typeface="Arial"/>
              <a:buChar char="•"/>
              <a:defRPr/>
            </a:pPr>
            <a:r>
              <a:rPr lang="nl-BE" sz="2400" dirty="0"/>
              <a:t> e-commerce : technische problemen -&gt; no-</a:t>
            </a:r>
            <a:r>
              <a:rPr lang="nl-BE" sz="2400" dirty="0" err="1"/>
              <a:t>buy</a:t>
            </a:r>
            <a:endParaRPr lang="nl-BE" sz="2400" dirty="0"/>
          </a:p>
          <a:p>
            <a:pPr marL="285750" indent="-285750" eaLnBrk="0" hangingPunct="0">
              <a:buFont typeface="Arial"/>
              <a:buChar char="•"/>
              <a:defRPr/>
            </a:pPr>
            <a:r>
              <a:rPr lang="nl-BE" sz="2400" dirty="0"/>
              <a:t> geen </a:t>
            </a:r>
            <a:r>
              <a:rPr lang="nl-BE" sz="2400" dirty="0" err="1"/>
              <a:t>realtime</a:t>
            </a:r>
            <a:r>
              <a:rPr lang="nl-BE" sz="2400" dirty="0"/>
              <a:t> persoonlijk contact</a:t>
            </a:r>
          </a:p>
          <a:p>
            <a:pPr marL="285750" indent="-285750" eaLnBrk="0" hangingPunct="0">
              <a:buFont typeface="Arial"/>
              <a:buChar char="•"/>
              <a:defRPr/>
            </a:pPr>
            <a:r>
              <a:rPr lang="nl-BE" sz="2400" dirty="0"/>
              <a:t> online teksten lezen : 20 tot 50 % trager dan gedrukte tekst :</a:t>
            </a:r>
          </a:p>
          <a:p>
            <a:pPr marL="742950" lvl="1" indent="-285750" eaLnBrk="0" hangingPunct="0">
              <a:buFont typeface="Arial"/>
              <a:buChar char="•"/>
              <a:defRPr/>
            </a:pPr>
            <a:r>
              <a:rPr lang="nl-BE" sz="2400" dirty="0" smtClean="0"/>
              <a:t>tekst </a:t>
            </a:r>
            <a:r>
              <a:rPr lang="nl-BE" sz="2400" dirty="0"/>
              <a:t>wordt minder zorgvuldig </a:t>
            </a:r>
            <a:r>
              <a:rPr lang="nl-BE" sz="2400" dirty="0" smtClean="0"/>
              <a:t>gelezen</a:t>
            </a:r>
          </a:p>
          <a:p>
            <a:pPr marL="742950" lvl="1" indent="-285750" eaLnBrk="0" hangingPunct="0">
              <a:buFont typeface="Arial"/>
              <a:buChar char="•"/>
              <a:defRPr/>
            </a:pPr>
            <a:r>
              <a:rPr lang="nl-BE" sz="2400" dirty="0" smtClean="0"/>
              <a:t>tekst </a:t>
            </a:r>
            <a:r>
              <a:rPr lang="nl-BE" sz="2400" dirty="0"/>
              <a:t>wordt minder goed onthouden </a:t>
            </a:r>
            <a:endParaRPr lang="nl-NL" sz="24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Zwakke punten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86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08944" y="658597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6605" y="1291085"/>
            <a:ext cx="7019294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betrek surfer bij wat er op de website gebeurt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vraag reviews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951" t="23733" r="21950" b="28000"/>
          <a:stretch/>
        </p:blipFill>
        <p:spPr>
          <a:xfrm>
            <a:off x="95164" y="2227529"/>
            <a:ext cx="8900469" cy="3134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al 4"/>
          <p:cNvSpPr/>
          <p:nvPr/>
        </p:nvSpPr>
        <p:spPr>
          <a:xfrm>
            <a:off x="1088220" y="3175063"/>
            <a:ext cx="2283909" cy="78058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al 5"/>
          <p:cNvSpPr/>
          <p:nvPr/>
        </p:nvSpPr>
        <p:spPr>
          <a:xfrm>
            <a:off x="5774519" y="3175063"/>
            <a:ext cx="2283909" cy="78058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 l="1562" t="83621" r="77084" b="8621"/>
          <a:stretch>
            <a:fillRect/>
          </a:stretch>
        </p:blipFill>
        <p:spPr bwMode="auto">
          <a:xfrm>
            <a:off x="2697008" y="5428670"/>
            <a:ext cx="3579862" cy="785794"/>
          </a:xfrm>
          <a:prstGeom prst="rect">
            <a:avLst/>
          </a:prstGeom>
          <a:noFill/>
          <a:ln w="9525">
            <a:solidFill>
              <a:schemeClr val="tx1">
                <a:lumMod val="65000"/>
              </a:schemeClr>
            </a:solidFill>
            <a:miter lim="800000"/>
            <a:headEnd/>
            <a:tailEnd/>
          </a:ln>
        </p:spPr>
      </p:pic>
      <p:cxnSp>
        <p:nvCxnSpPr>
          <p:cNvPr id="8" name="Rechte verbindingslijn met pijl 7"/>
          <p:cNvCxnSpPr/>
          <p:nvPr/>
        </p:nvCxnSpPr>
        <p:spPr bwMode="auto">
          <a:xfrm>
            <a:off x="1600200" y="5821567"/>
            <a:ext cx="948694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7805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26196" y="641345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6605" y="1230703"/>
            <a:ext cx="7019294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betrek surfer bij wat er op de website gebeurt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gebruik reviews in verkoopproces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15104" t="13793" r="2083" b="7758"/>
          <a:stretch>
            <a:fillRect/>
          </a:stretch>
        </p:blipFill>
        <p:spPr bwMode="auto">
          <a:xfrm>
            <a:off x="285720" y="2185204"/>
            <a:ext cx="5257830" cy="3009199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</p:pic>
      <p:cxnSp>
        <p:nvCxnSpPr>
          <p:cNvPr id="5" name="Rechte verbindingslijn met pijl 4"/>
          <p:cNvCxnSpPr/>
          <p:nvPr/>
        </p:nvCxnSpPr>
        <p:spPr bwMode="auto">
          <a:xfrm flipV="1">
            <a:off x="5526313" y="2472638"/>
            <a:ext cx="857256" cy="2143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346997" y="5186008"/>
            <a:ext cx="448308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nl-NL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</a:rPr>
              <a:t>surfers die zoeken </a:t>
            </a:r>
            <a:r>
              <a:rPr lang="nl-NL" sz="2000" b="1" dirty="0" smtClean="0">
                <a:solidFill>
                  <a:schemeClr val="bg2">
                    <a:lumMod val="25000"/>
                  </a:schemeClr>
                </a:solidFill>
              </a:rPr>
              <a:t>via </a:t>
            </a:r>
            <a:r>
              <a:rPr lang="nl-NL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</a:rPr>
              <a:t>“</a:t>
            </a:r>
            <a:r>
              <a:rPr lang="nl-NL" sz="2000" b="1" dirty="0" err="1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</a:rPr>
              <a:t>sort</a:t>
            </a:r>
            <a:r>
              <a:rPr lang="nl-NL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</a:rPr>
              <a:t> </a:t>
            </a:r>
            <a:r>
              <a:rPr lang="nl-NL" sz="2000" b="1" dirty="0" err="1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</a:rPr>
              <a:t>by</a:t>
            </a:r>
            <a:r>
              <a:rPr lang="nl-NL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</a:rPr>
              <a:t> review” : </a:t>
            </a:r>
          </a:p>
          <a:p>
            <a:pPr algn="l">
              <a:buFontTx/>
              <a:buChar char="-"/>
            </a:pPr>
            <a:r>
              <a:rPr lang="nl-NL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</a:rPr>
              <a:t> 20 % hogere conversie</a:t>
            </a:r>
          </a:p>
          <a:p>
            <a:pPr algn="l">
              <a:buFontTx/>
              <a:buChar char="-"/>
            </a:pPr>
            <a:r>
              <a:rPr lang="nl-NL" sz="2000" b="1" dirty="0" smtClean="0">
                <a:solidFill>
                  <a:schemeClr val="bg2">
                    <a:lumMod val="25000"/>
                  </a:schemeClr>
                </a:solidFill>
                <a:latin typeface="Calibri" pitchFamily="34" charset="0"/>
              </a:rPr>
              <a:t> 10 % hoger aankoopbedrag</a:t>
            </a:r>
            <a:endParaRPr lang="nl-NL" sz="2000" b="1" dirty="0">
              <a:solidFill>
                <a:schemeClr val="bg2">
                  <a:lumMod val="25000"/>
                </a:schemeClr>
              </a:solidFill>
              <a:latin typeface="Calibri" pitchFamily="34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/>
          <a:srcRect l="86366" t="22933" r="1850" b="70933"/>
          <a:stretch/>
        </p:blipFill>
        <p:spPr>
          <a:xfrm>
            <a:off x="6366332" y="1948622"/>
            <a:ext cx="2457629" cy="719511"/>
          </a:xfrm>
          <a:prstGeom prst="rect">
            <a:avLst/>
          </a:prstGeom>
        </p:spPr>
      </p:pic>
      <p:sp>
        <p:nvSpPr>
          <p:cNvPr id="8" name="Ovaal 7"/>
          <p:cNvSpPr/>
          <p:nvPr/>
        </p:nvSpPr>
        <p:spPr>
          <a:xfrm>
            <a:off x="6960871" y="2257627"/>
            <a:ext cx="1863090" cy="571928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10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26196" y="641345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6605" y="1299711"/>
            <a:ext cx="7019294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betrek surfer bij wat er op de website gebeurt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geef meer info dan verwacht …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76042" t="26724" r="1562" b="4374"/>
          <a:stretch>
            <a:fillRect/>
          </a:stretch>
        </p:blipFill>
        <p:spPr bwMode="auto">
          <a:xfrm>
            <a:off x="457219" y="2234242"/>
            <a:ext cx="2118951" cy="3938562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 l="651" t="31034" r="43750" b="34483"/>
          <a:stretch>
            <a:fillRect/>
          </a:stretch>
        </p:blipFill>
        <p:spPr bwMode="auto">
          <a:xfrm>
            <a:off x="2732618" y="2886656"/>
            <a:ext cx="6291429" cy="2357454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48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14062" t="33621" r="31771" b="9482"/>
          <a:stretch>
            <a:fillRect/>
          </a:stretch>
        </p:blipFill>
        <p:spPr bwMode="auto">
          <a:xfrm>
            <a:off x="139988" y="778722"/>
            <a:ext cx="5038222" cy="3197333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 l="1562" t="31034" r="16666" b="17241"/>
          <a:stretch>
            <a:fillRect/>
          </a:stretch>
        </p:blipFill>
        <p:spPr bwMode="auto">
          <a:xfrm>
            <a:off x="640054" y="2921862"/>
            <a:ext cx="8389383" cy="3206116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493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265814" y="658597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6605" y="1351467"/>
            <a:ext cx="7019294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betrek surfer bij wat er op de website gebeurt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gebruik sociale media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9925" t="18934" r="21350" b="56000"/>
          <a:stretch/>
        </p:blipFill>
        <p:spPr>
          <a:xfrm>
            <a:off x="1130282" y="2538342"/>
            <a:ext cx="6713313" cy="1611881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>
          <a:xfrm>
            <a:off x="816251" y="2348317"/>
            <a:ext cx="3532725" cy="571928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/>
          <a:srcRect l="19251" t="9200" r="20674" b="79466"/>
          <a:stretch/>
        </p:blipFill>
        <p:spPr>
          <a:xfrm>
            <a:off x="1130282" y="4347496"/>
            <a:ext cx="6713313" cy="712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al 6"/>
          <p:cNvSpPr/>
          <p:nvPr/>
        </p:nvSpPr>
        <p:spPr>
          <a:xfrm>
            <a:off x="5386040" y="4640636"/>
            <a:ext cx="1115122" cy="571928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5"/>
          <a:srcRect l="42964" t="78933" r="20000" b="14282"/>
          <a:stretch/>
        </p:blipFill>
        <p:spPr>
          <a:xfrm>
            <a:off x="1130282" y="5353035"/>
            <a:ext cx="6718192" cy="692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al 8"/>
          <p:cNvSpPr/>
          <p:nvPr/>
        </p:nvSpPr>
        <p:spPr>
          <a:xfrm>
            <a:off x="5393474" y="5505704"/>
            <a:ext cx="2691159" cy="571928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26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9250" t="8933" r="20750" b="24400"/>
          <a:stretch/>
        </p:blipFill>
        <p:spPr>
          <a:xfrm>
            <a:off x="372185" y="839693"/>
            <a:ext cx="8324991" cy="5203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al 2"/>
          <p:cNvSpPr/>
          <p:nvPr/>
        </p:nvSpPr>
        <p:spPr>
          <a:xfrm>
            <a:off x="7561357" y="690295"/>
            <a:ext cx="1402543" cy="571928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Ovaal 3"/>
          <p:cNvSpPr/>
          <p:nvPr/>
        </p:nvSpPr>
        <p:spPr>
          <a:xfrm>
            <a:off x="105461" y="5066658"/>
            <a:ext cx="1402543" cy="571928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Ovaal 4"/>
          <p:cNvSpPr/>
          <p:nvPr/>
        </p:nvSpPr>
        <p:spPr>
          <a:xfrm>
            <a:off x="1827672" y="5170235"/>
            <a:ext cx="1402543" cy="571928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Ovaal 5"/>
          <p:cNvSpPr/>
          <p:nvPr/>
        </p:nvSpPr>
        <p:spPr>
          <a:xfrm>
            <a:off x="3452736" y="4780694"/>
            <a:ext cx="1402543" cy="571928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/>
          <p:cNvSpPr/>
          <p:nvPr/>
        </p:nvSpPr>
        <p:spPr>
          <a:xfrm>
            <a:off x="5562024" y="2631398"/>
            <a:ext cx="3268514" cy="951496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99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26196" y="667223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6605" y="1170321"/>
            <a:ext cx="7019294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betrek surfer bij wat er op de website gebeurt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BE" sz="2600" b="1" dirty="0" smtClean="0">
                <a:cs typeface="Calibri" pitchFamily="34" charset="0"/>
              </a:rPr>
              <a:t>vraag surfers om jouw website te testen …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9400" t="15733" r="20375" b="9200"/>
          <a:stretch/>
        </p:blipFill>
        <p:spPr>
          <a:xfrm>
            <a:off x="1880557" y="2132084"/>
            <a:ext cx="5702271" cy="39979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08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91091" y="1353344"/>
            <a:ext cx="7920502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voorzie mogelijkheid om homepage te personaliseren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Afgeronde rechthoek 4"/>
          <p:cNvSpPr/>
          <p:nvPr/>
        </p:nvSpPr>
        <p:spPr>
          <a:xfrm>
            <a:off x="334822" y="701727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790" t="14516" r="3125" b="16798"/>
          <a:stretch>
            <a:fillRect/>
          </a:stretch>
        </p:blipFill>
        <p:spPr bwMode="auto">
          <a:xfrm>
            <a:off x="273620" y="1958572"/>
            <a:ext cx="8188893" cy="4253737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572132" y="1845787"/>
            <a:ext cx="1113340" cy="643333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l-BE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79388" y="3048390"/>
            <a:ext cx="1600200" cy="990600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49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Schermafbeelding 2014-09-21 om 18.13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96" y="3385365"/>
            <a:ext cx="7635451" cy="2991053"/>
          </a:xfrm>
          <a:prstGeom prst="rect">
            <a:avLst/>
          </a:prstGeom>
        </p:spPr>
      </p:pic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892196" y="4386165"/>
            <a:ext cx="983118" cy="798039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l-BE"/>
          </a:p>
        </p:txBody>
      </p:sp>
      <p:pic>
        <p:nvPicPr>
          <p:cNvPr id="9" name="Afbeelding 8" descr="Schermafbeelding 2014-09-21 om 18.1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96" y="153381"/>
            <a:ext cx="7611117" cy="3096317"/>
          </a:xfrm>
          <a:prstGeom prst="rect">
            <a:avLst/>
          </a:prstGeom>
        </p:spPr>
      </p:pic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508549" y="89295"/>
            <a:ext cx="1343237" cy="525222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00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08944" y="675849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4" y="1316854"/>
            <a:ext cx="7112716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mensen spelen graag spelletjes … (</a:t>
            </a:r>
            <a:r>
              <a:rPr lang="nl-BE" sz="2600" b="1" dirty="0" err="1" smtClean="0">
                <a:latin typeface="Calibri" pitchFamily="34" charset="0"/>
                <a:cs typeface="Calibri" pitchFamily="34" charset="0"/>
              </a:rPr>
              <a:t>gamification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)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31325" t="15866" r="33275" b="25201"/>
          <a:stretch/>
        </p:blipFill>
        <p:spPr>
          <a:xfrm>
            <a:off x="2502289" y="2104844"/>
            <a:ext cx="4283543" cy="40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Tips en tricks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Sectie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46889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7157" t="19724" r="19089" b="12312"/>
          <a:stretch>
            <a:fillRect/>
          </a:stretch>
        </p:blipFill>
        <p:spPr bwMode="auto">
          <a:xfrm>
            <a:off x="357159" y="880183"/>
            <a:ext cx="375268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16667" t="23248" r="18229" b="14349"/>
          <a:stretch>
            <a:fillRect/>
          </a:stretch>
        </p:blipFill>
        <p:spPr bwMode="auto">
          <a:xfrm>
            <a:off x="4592566" y="880183"/>
            <a:ext cx="419427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 l="23958" t="13793" r="25000" b="17901"/>
          <a:stretch>
            <a:fillRect/>
          </a:stretch>
        </p:blipFill>
        <p:spPr bwMode="auto">
          <a:xfrm>
            <a:off x="5786446" y="3523389"/>
            <a:ext cx="2928958" cy="236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/>
          <a:srcRect l="24479" t="41928" r="36458" b="26803"/>
          <a:stretch>
            <a:fillRect/>
          </a:stretch>
        </p:blipFill>
        <p:spPr bwMode="auto">
          <a:xfrm>
            <a:off x="2786050" y="3523389"/>
            <a:ext cx="280649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 cstate="print"/>
          <a:srcRect l="36458" t="47414" r="37500" b="37069"/>
          <a:stretch>
            <a:fillRect/>
          </a:stretch>
        </p:blipFill>
        <p:spPr bwMode="auto">
          <a:xfrm>
            <a:off x="428596" y="4952149"/>
            <a:ext cx="2786082" cy="100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IJL-RECHTS 6"/>
          <p:cNvSpPr/>
          <p:nvPr/>
        </p:nvSpPr>
        <p:spPr bwMode="auto">
          <a:xfrm>
            <a:off x="3857620" y="1880315"/>
            <a:ext cx="1071570" cy="50006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" name="PIJL-OMLAAG 7"/>
          <p:cNvSpPr/>
          <p:nvPr/>
        </p:nvSpPr>
        <p:spPr bwMode="auto">
          <a:xfrm>
            <a:off x="7215206" y="2951885"/>
            <a:ext cx="571504" cy="785818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" name="PIJL-RECHTS 8"/>
          <p:cNvSpPr/>
          <p:nvPr/>
        </p:nvSpPr>
        <p:spPr bwMode="auto">
          <a:xfrm flipH="1">
            <a:off x="5143504" y="3952017"/>
            <a:ext cx="1071570" cy="50006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0" name="PIJL-RECHTS 9"/>
          <p:cNvSpPr/>
          <p:nvPr/>
        </p:nvSpPr>
        <p:spPr bwMode="auto">
          <a:xfrm rot="-960000" flipH="1">
            <a:off x="2466857" y="4720972"/>
            <a:ext cx="972298" cy="41236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08944" y="658597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4" y="1366102"/>
            <a:ext cx="8781378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 maak de eigen zoekfunctie aantrekkelijk en multifunctioneel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9850" t="9066" r="20900" b="33333"/>
          <a:stretch/>
        </p:blipFill>
        <p:spPr>
          <a:xfrm>
            <a:off x="810890" y="1950844"/>
            <a:ext cx="7683626" cy="42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8800" t="9066" r="20000" b="4933"/>
          <a:stretch/>
        </p:blipFill>
        <p:spPr>
          <a:xfrm>
            <a:off x="1242203" y="788404"/>
            <a:ext cx="6811082" cy="5383760"/>
          </a:xfrm>
          <a:prstGeom prst="rect">
            <a:avLst/>
          </a:prstGeom>
        </p:spPr>
      </p:pic>
      <p:sp>
        <p:nvSpPr>
          <p:cNvPr id="3" name="PIJL-RECHTS 2"/>
          <p:cNvSpPr/>
          <p:nvPr/>
        </p:nvSpPr>
        <p:spPr bwMode="auto">
          <a:xfrm rot="1800000">
            <a:off x="2519601" y="830500"/>
            <a:ext cx="811107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" name="PIJL-RECHTS 3"/>
          <p:cNvSpPr/>
          <p:nvPr/>
        </p:nvSpPr>
        <p:spPr bwMode="auto">
          <a:xfrm rot="1800000">
            <a:off x="2962506" y="3674708"/>
            <a:ext cx="1071570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8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0000" t="12399" r="21249" b="27600"/>
          <a:stretch>
            <a:fillRect/>
          </a:stretch>
        </p:blipFill>
        <p:spPr bwMode="auto">
          <a:xfrm>
            <a:off x="1122779" y="635397"/>
            <a:ext cx="6936103" cy="553416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sp>
        <p:nvSpPr>
          <p:cNvPr id="3" name="PIJL-RECHTS 2"/>
          <p:cNvSpPr/>
          <p:nvPr/>
        </p:nvSpPr>
        <p:spPr bwMode="auto">
          <a:xfrm rot="1800000">
            <a:off x="414921" y="1508413"/>
            <a:ext cx="811107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" name="PIJL-RECHTS 3"/>
          <p:cNvSpPr/>
          <p:nvPr/>
        </p:nvSpPr>
        <p:spPr bwMode="auto">
          <a:xfrm rot="1800000">
            <a:off x="414919" y="3022241"/>
            <a:ext cx="811107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" name="PIJL-RECHTS 4"/>
          <p:cNvSpPr/>
          <p:nvPr/>
        </p:nvSpPr>
        <p:spPr bwMode="auto">
          <a:xfrm rot="1800000">
            <a:off x="414920" y="4653038"/>
            <a:ext cx="811107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8200" t="9600" r="18725" b="8800"/>
          <a:stretch/>
        </p:blipFill>
        <p:spPr>
          <a:xfrm>
            <a:off x="1237840" y="1104181"/>
            <a:ext cx="6958303" cy="5063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35658" r="-836" b="35658"/>
          <a:stretch/>
        </p:blipFill>
        <p:spPr>
          <a:xfrm>
            <a:off x="1237840" y="644938"/>
            <a:ext cx="1425633" cy="408913"/>
          </a:xfrm>
          <a:prstGeom prst="rect">
            <a:avLst/>
          </a:prstGeom>
        </p:spPr>
      </p:pic>
      <p:sp>
        <p:nvSpPr>
          <p:cNvPr id="4" name="PIJL-RECHTS 3"/>
          <p:cNvSpPr/>
          <p:nvPr/>
        </p:nvSpPr>
        <p:spPr bwMode="auto">
          <a:xfrm rot="1800000">
            <a:off x="465325" y="957731"/>
            <a:ext cx="811107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" name="PIJL-RECHTS 4"/>
          <p:cNvSpPr/>
          <p:nvPr/>
        </p:nvSpPr>
        <p:spPr bwMode="auto">
          <a:xfrm rot="1800000">
            <a:off x="465326" y="1587484"/>
            <a:ext cx="811107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PIJL-RECHTS 5"/>
          <p:cNvSpPr/>
          <p:nvPr/>
        </p:nvSpPr>
        <p:spPr bwMode="auto">
          <a:xfrm rot="1800000">
            <a:off x="465324" y="2617859"/>
            <a:ext cx="811107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" name="PIJL-RECHTS 6"/>
          <p:cNvSpPr/>
          <p:nvPr/>
        </p:nvSpPr>
        <p:spPr bwMode="auto">
          <a:xfrm rot="1800000">
            <a:off x="465328" y="4033672"/>
            <a:ext cx="811107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8" name="PIJL-RECHTS 7"/>
          <p:cNvSpPr/>
          <p:nvPr/>
        </p:nvSpPr>
        <p:spPr bwMode="auto">
          <a:xfrm rot="1800000">
            <a:off x="485254" y="5017972"/>
            <a:ext cx="811107" cy="42862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64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geronde rechthoek 1"/>
          <p:cNvSpPr/>
          <p:nvPr/>
        </p:nvSpPr>
        <p:spPr>
          <a:xfrm>
            <a:off x="317570" y="641345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91094" y="1224824"/>
            <a:ext cx="8900963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consistentie in gebruik van kleuren, lettertype, afbeeldingen, </a:t>
            </a:r>
          </a:p>
          <a:p>
            <a:r>
              <a:rPr lang="nl-BE" sz="2600" b="1" dirty="0"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   </a:t>
            </a:r>
            <a:r>
              <a:rPr lang="nl-BE" sz="2600" b="1" dirty="0" smtClean="0">
                <a:latin typeface="Calibri" pitchFamily="34" charset="0"/>
                <a:cs typeface="Calibri" pitchFamily="34" charset="0"/>
              </a:rPr>
              <a:t>op elke pagina van de website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19912" t="8893" r="19563" b="17690"/>
          <a:stretch/>
        </p:blipFill>
        <p:spPr>
          <a:xfrm>
            <a:off x="265814" y="2437559"/>
            <a:ext cx="4539788" cy="309746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19025" t="8667" r="20076" b="17674"/>
          <a:stretch/>
        </p:blipFill>
        <p:spPr>
          <a:xfrm>
            <a:off x="5083693" y="1824092"/>
            <a:ext cx="3178097" cy="216219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/>
          <a:srcRect l="19175" t="8667" r="20750" b="16933"/>
          <a:stretch/>
        </p:blipFill>
        <p:spPr>
          <a:xfrm>
            <a:off x="5083694" y="3993577"/>
            <a:ext cx="3178097" cy="221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7750" t="10000" r="18126" b="19200"/>
          <a:stretch/>
        </p:blipFill>
        <p:spPr>
          <a:xfrm>
            <a:off x="91997" y="1863505"/>
            <a:ext cx="4794080" cy="297737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/>
          <a:srcRect l="18650" t="10133" r="19700" b="8800"/>
          <a:stretch/>
        </p:blipFill>
        <p:spPr>
          <a:xfrm>
            <a:off x="5726681" y="3639062"/>
            <a:ext cx="3139980" cy="2322516"/>
          </a:xfrm>
          <a:prstGeom prst="rect">
            <a:avLst/>
          </a:prstGeom>
        </p:spPr>
      </p:pic>
      <p:sp>
        <p:nvSpPr>
          <p:cNvPr id="4" name="Ovaal 3"/>
          <p:cNvSpPr/>
          <p:nvPr/>
        </p:nvSpPr>
        <p:spPr>
          <a:xfrm>
            <a:off x="3434574" y="2510276"/>
            <a:ext cx="1527717" cy="233060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Ovaal 4"/>
          <p:cNvSpPr/>
          <p:nvPr/>
        </p:nvSpPr>
        <p:spPr>
          <a:xfrm>
            <a:off x="6017942" y="5426319"/>
            <a:ext cx="2874633" cy="71925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/>
          <a:srcRect l="18725" t="9866" r="20150" b="9201"/>
          <a:stretch/>
        </p:blipFill>
        <p:spPr>
          <a:xfrm>
            <a:off x="5718771" y="914279"/>
            <a:ext cx="3147890" cy="2344502"/>
          </a:xfrm>
          <a:prstGeom prst="rect">
            <a:avLst/>
          </a:prstGeom>
        </p:spPr>
      </p:pic>
      <p:sp>
        <p:nvSpPr>
          <p:cNvPr id="7" name="Ovaal 6"/>
          <p:cNvSpPr/>
          <p:nvPr/>
        </p:nvSpPr>
        <p:spPr>
          <a:xfrm>
            <a:off x="6226095" y="2660976"/>
            <a:ext cx="1683835" cy="719255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/>
          <p:cNvSpPr/>
          <p:nvPr/>
        </p:nvSpPr>
        <p:spPr>
          <a:xfrm>
            <a:off x="1694984" y="2086530"/>
            <a:ext cx="1170879" cy="1041612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/>
          <p:cNvSpPr/>
          <p:nvPr/>
        </p:nvSpPr>
        <p:spPr>
          <a:xfrm>
            <a:off x="7593296" y="1156125"/>
            <a:ext cx="1170879" cy="1041612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/>
          <p:cNvSpPr/>
          <p:nvPr/>
        </p:nvSpPr>
        <p:spPr>
          <a:xfrm>
            <a:off x="7483397" y="3756424"/>
            <a:ext cx="1170879" cy="1041612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/>
          <p:cNvSpPr/>
          <p:nvPr/>
        </p:nvSpPr>
        <p:spPr>
          <a:xfrm>
            <a:off x="-38892" y="1586169"/>
            <a:ext cx="5034638" cy="1041612"/>
          </a:xfrm>
          <a:prstGeom prst="ellipse">
            <a:avLst/>
          </a:prstGeom>
          <a:noFill/>
          <a:ln w="50800">
            <a:solidFill>
              <a:srgbClr val="58A6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Ovaal 11"/>
          <p:cNvSpPr/>
          <p:nvPr/>
        </p:nvSpPr>
        <p:spPr>
          <a:xfrm>
            <a:off x="5281961" y="681476"/>
            <a:ext cx="3862039" cy="747557"/>
          </a:xfrm>
          <a:prstGeom prst="ellipse">
            <a:avLst/>
          </a:prstGeom>
          <a:noFill/>
          <a:ln w="50800">
            <a:solidFill>
              <a:srgbClr val="58A6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cv</a:t>
            </a:r>
            <a:endParaRPr lang="nl-BE" dirty="0"/>
          </a:p>
        </p:txBody>
      </p:sp>
      <p:sp>
        <p:nvSpPr>
          <p:cNvPr id="13" name="Ovaal 12"/>
          <p:cNvSpPr/>
          <p:nvPr/>
        </p:nvSpPr>
        <p:spPr>
          <a:xfrm>
            <a:off x="5281961" y="3463921"/>
            <a:ext cx="3862039" cy="747557"/>
          </a:xfrm>
          <a:prstGeom prst="ellipse">
            <a:avLst/>
          </a:prstGeom>
          <a:noFill/>
          <a:ln w="50800">
            <a:solidFill>
              <a:srgbClr val="58A6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cv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692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8125" t="10933" r="20675" b="11333"/>
          <a:stretch/>
        </p:blipFill>
        <p:spPr>
          <a:xfrm>
            <a:off x="684406" y="648924"/>
            <a:ext cx="7623252" cy="5446515"/>
          </a:xfrm>
          <a:prstGeom prst="rect">
            <a:avLst/>
          </a:prstGeom>
        </p:spPr>
      </p:pic>
      <p:sp>
        <p:nvSpPr>
          <p:cNvPr id="3" name="PIJL-RECHTS 2"/>
          <p:cNvSpPr/>
          <p:nvPr/>
        </p:nvSpPr>
        <p:spPr bwMode="auto">
          <a:xfrm rot="-2760000">
            <a:off x="2946294" y="5440519"/>
            <a:ext cx="811107" cy="428628"/>
          </a:xfrm>
          <a:prstGeom prst="rightArrow">
            <a:avLst/>
          </a:prstGeom>
          <a:solidFill>
            <a:srgbClr val="7030A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4" name="PIJL-RECHTS 3"/>
          <p:cNvSpPr/>
          <p:nvPr/>
        </p:nvSpPr>
        <p:spPr bwMode="auto">
          <a:xfrm rot="-2760000">
            <a:off x="6522117" y="5440519"/>
            <a:ext cx="811107" cy="428628"/>
          </a:xfrm>
          <a:prstGeom prst="rightArrow">
            <a:avLst/>
          </a:prstGeom>
          <a:solidFill>
            <a:srgbClr val="7030A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0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14655" r="11979" b="5172"/>
          <a:stretch>
            <a:fillRect/>
          </a:stretch>
        </p:blipFill>
        <p:spPr bwMode="auto">
          <a:xfrm>
            <a:off x="199870" y="1358723"/>
            <a:ext cx="4652506" cy="325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 l="20833" t="13793" r="22396" b="11207"/>
          <a:stretch>
            <a:fillRect/>
          </a:stretch>
        </p:blipFill>
        <p:spPr bwMode="auto">
          <a:xfrm>
            <a:off x="5143504" y="604577"/>
            <a:ext cx="3498820" cy="2792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 l="22917" t="14655" r="24479" b="19827"/>
          <a:stretch>
            <a:fillRect/>
          </a:stretch>
        </p:blipFill>
        <p:spPr bwMode="auto">
          <a:xfrm>
            <a:off x="5143504" y="3524878"/>
            <a:ext cx="3571900" cy="268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947390" y="5113359"/>
            <a:ext cx="21961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nl-NL" b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nl-NL" b="1" dirty="0" smtClean="0">
                <a:solidFill>
                  <a:srgbClr val="FF0000"/>
                </a:solidFill>
                <a:latin typeface="Calibri" pitchFamily="34" charset="0"/>
              </a:rPr>
              <a:t>waar is de gekko ???</a:t>
            </a:r>
            <a:endParaRPr lang="nl-NL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" name="PIJL-RECHTS 5"/>
          <p:cNvSpPr/>
          <p:nvPr/>
        </p:nvSpPr>
        <p:spPr bwMode="auto">
          <a:xfrm rot="-2100000" flipV="1">
            <a:off x="4566624" y="4770246"/>
            <a:ext cx="571504" cy="197030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94338" y="1208064"/>
            <a:ext cx="8289833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Blip>
                <a:blip r:embed="rId2"/>
              </a:buBlip>
            </a:pPr>
            <a:r>
              <a:rPr lang="nl-BE" sz="26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nl-BE" sz="2600" b="1" dirty="0" smtClean="0">
                <a:cs typeface="Calibri" pitchFamily="34" charset="0"/>
              </a:rPr>
              <a:t>indien je van de surfer een reactie verlangt, zorg dan dat</a:t>
            </a:r>
          </a:p>
          <a:p>
            <a:r>
              <a:rPr lang="nl-BE" sz="2600" b="1" dirty="0" smtClean="0">
                <a:cs typeface="Calibri" pitchFamily="34" charset="0"/>
              </a:rPr>
              <a:t>    de CTA duidelijk zichtbaar is !</a:t>
            </a:r>
          </a:p>
        </p:txBody>
      </p:sp>
      <p:sp>
        <p:nvSpPr>
          <p:cNvPr id="3" name="Afgeronde rechthoek 2"/>
          <p:cNvSpPr/>
          <p:nvPr/>
        </p:nvSpPr>
        <p:spPr>
          <a:xfrm>
            <a:off x="308944" y="632719"/>
            <a:ext cx="8442251" cy="467832"/>
          </a:xfrm>
          <a:prstGeom prst="roundRect">
            <a:avLst/>
          </a:prstGeom>
          <a:gradFill>
            <a:gsLst>
              <a:gs pos="4000">
                <a:srgbClr val="7030A0"/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 smtClean="0"/>
              <a:t>4. website moet interessant en aantrekkelijk zijn</a:t>
            </a:r>
            <a:endParaRPr lang="nl-BE" sz="2400" b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22175" t="9600" r="23000" b="11866"/>
          <a:stretch/>
        </p:blipFill>
        <p:spPr>
          <a:xfrm>
            <a:off x="2114584" y="2104845"/>
            <a:ext cx="5068816" cy="4084177"/>
          </a:xfrm>
          <a:prstGeom prst="rect">
            <a:avLst/>
          </a:prstGeom>
        </p:spPr>
      </p:pic>
      <p:sp>
        <p:nvSpPr>
          <p:cNvPr id="5" name="PIJL-RECHTS 4"/>
          <p:cNvSpPr/>
          <p:nvPr/>
        </p:nvSpPr>
        <p:spPr bwMode="auto">
          <a:xfrm rot="-420000">
            <a:off x="5172151" y="3042739"/>
            <a:ext cx="1000132" cy="357190"/>
          </a:xfrm>
          <a:prstGeom prst="rightArrow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PIJL-RECHTS 5"/>
          <p:cNvSpPr/>
          <p:nvPr/>
        </p:nvSpPr>
        <p:spPr bwMode="auto">
          <a:xfrm rot="9060000">
            <a:off x="6948493" y="5661737"/>
            <a:ext cx="1000132" cy="357190"/>
          </a:xfrm>
          <a:prstGeom prst="rightArrow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7" name="PIJL-RECHTS 6"/>
          <p:cNvSpPr/>
          <p:nvPr/>
        </p:nvSpPr>
        <p:spPr bwMode="auto">
          <a:xfrm>
            <a:off x="3987224" y="5551164"/>
            <a:ext cx="1004300" cy="354050"/>
          </a:xfrm>
          <a:prstGeom prst="rightArrow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8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 Hogeschool PXL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 Hogeschool PXL.potx</Template>
  <TotalTime>239</TotalTime>
  <Words>2279</Words>
  <Application>Microsoft Office PowerPoint</Application>
  <PresentationFormat>On-screen Show (4:3)</PresentationFormat>
  <Paragraphs>407</Paragraphs>
  <Slides>123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6" baseType="lpstr">
      <vt:lpstr>ＭＳ Ｐゴシック</vt:lpstr>
      <vt:lpstr>Arial</vt:lpstr>
      <vt:lpstr>Arial Black</vt:lpstr>
      <vt:lpstr>Calibri</vt:lpstr>
      <vt:lpstr>Gill Sans</vt:lpstr>
      <vt:lpstr>Helsinki Light</vt:lpstr>
      <vt:lpstr>Helvetica</vt:lpstr>
      <vt:lpstr>Monotype Sorts</vt:lpstr>
      <vt:lpstr>Tahoma</vt:lpstr>
      <vt:lpstr>Times</vt:lpstr>
      <vt:lpstr>Wingdings</vt:lpstr>
      <vt:lpstr>ヒラギノ角ゴ ProN W6</vt:lpstr>
      <vt:lpstr>Presentatie Hogeschool PXL</vt:lpstr>
      <vt:lpstr>Digitale marketing: websites</vt:lpstr>
      <vt:lpstr>Leerprogramma</vt:lpstr>
      <vt:lpstr>Discussievraag</vt:lpstr>
      <vt:lpstr>JA!</vt:lpstr>
      <vt:lpstr>Belang van website</vt:lpstr>
      <vt:lpstr>Doel van website per fase</vt:lpstr>
      <vt:lpstr>Sterke punten website</vt:lpstr>
      <vt:lpstr>Zwakke punten</vt:lpstr>
      <vt:lpstr>Tips en tricks</vt:lpstr>
      <vt:lpstr>Doelstellingen</vt:lpstr>
      <vt:lpstr>KPI’s</vt:lpstr>
      <vt:lpstr>Design</vt:lpstr>
      <vt:lpstr>Design</vt:lpstr>
      <vt:lpstr>Design - Stappen</vt:lpstr>
      <vt:lpstr>Designers</vt:lpstr>
      <vt:lpstr>Usability basics</vt:lpstr>
      <vt:lpstr>Bereikbaarheid</vt:lpstr>
      <vt:lpstr>Draagbaarheid (Shareable)</vt:lpstr>
      <vt:lpstr>Inhoud</vt:lpstr>
      <vt:lpstr>PowerPoint Presentation</vt:lpstr>
      <vt:lpstr>Website vanuit marketingstandpunt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Evy Schröter</dc:creator>
  <cp:lastModifiedBy>Christof Jans</cp:lastModifiedBy>
  <cp:revision>11</cp:revision>
  <dcterms:created xsi:type="dcterms:W3CDTF">2013-03-26T10:10:44Z</dcterms:created>
  <dcterms:modified xsi:type="dcterms:W3CDTF">2014-09-23T09:41:23Z</dcterms:modified>
</cp:coreProperties>
</file>